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745" r:id="rId2"/>
    <p:sldMasterId id="2147483774" r:id="rId3"/>
  </p:sldMasterIdLst>
  <p:notesMasterIdLst>
    <p:notesMasterId r:id="rId59"/>
  </p:notesMasterIdLst>
  <p:handoutMasterIdLst>
    <p:handoutMasterId r:id="rId60"/>
  </p:handoutMasterIdLst>
  <p:sldIdLst>
    <p:sldId id="256" r:id="rId4"/>
    <p:sldId id="661" r:id="rId5"/>
    <p:sldId id="746" r:id="rId6"/>
    <p:sldId id="663" r:id="rId7"/>
    <p:sldId id="748" r:id="rId8"/>
    <p:sldId id="687" r:id="rId9"/>
    <p:sldId id="689" r:id="rId10"/>
    <p:sldId id="707" r:id="rId11"/>
    <p:sldId id="706" r:id="rId12"/>
    <p:sldId id="749" r:id="rId13"/>
    <p:sldId id="756" r:id="rId14"/>
    <p:sldId id="665" r:id="rId15"/>
    <p:sldId id="734" r:id="rId16"/>
    <p:sldId id="507" r:id="rId17"/>
    <p:sldId id="718" r:id="rId18"/>
    <p:sldId id="491" r:id="rId19"/>
    <p:sldId id="765" r:id="rId20"/>
    <p:sldId id="697" r:id="rId21"/>
    <p:sldId id="643" r:id="rId22"/>
    <p:sldId id="708" r:id="rId23"/>
    <p:sldId id="766" r:id="rId24"/>
    <p:sldId id="709" r:id="rId25"/>
    <p:sldId id="611" r:id="rId26"/>
    <p:sldId id="764" r:id="rId27"/>
    <p:sldId id="715" r:id="rId28"/>
    <p:sldId id="735" r:id="rId29"/>
    <p:sldId id="736" r:id="rId30"/>
    <p:sldId id="694" r:id="rId31"/>
    <p:sldId id="701" r:id="rId32"/>
    <p:sldId id="768" r:id="rId33"/>
    <p:sldId id="704" r:id="rId34"/>
    <p:sldId id="705" r:id="rId35"/>
    <p:sldId id="717" r:id="rId36"/>
    <p:sldId id="722" r:id="rId37"/>
    <p:sldId id="757" r:id="rId38"/>
    <p:sldId id="758" r:id="rId39"/>
    <p:sldId id="741" r:id="rId40"/>
    <p:sldId id="724" r:id="rId41"/>
    <p:sldId id="725" r:id="rId42"/>
    <p:sldId id="719" r:id="rId43"/>
    <p:sldId id="769" r:id="rId44"/>
    <p:sldId id="760" r:id="rId45"/>
    <p:sldId id="731" r:id="rId46"/>
    <p:sldId id="771" r:id="rId47"/>
    <p:sldId id="761" r:id="rId48"/>
    <p:sldId id="762" r:id="rId49"/>
    <p:sldId id="743" r:id="rId50"/>
    <p:sldId id="770" r:id="rId51"/>
    <p:sldId id="739" r:id="rId52"/>
    <p:sldId id="732" r:id="rId53"/>
    <p:sldId id="500" r:id="rId54"/>
    <p:sldId id="738" r:id="rId55"/>
    <p:sldId id="558" r:id="rId56"/>
    <p:sldId id="480" r:id="rId57"/>
    <p:sldId id="559" r:id="rId58"/>
  </p:sldIdLst>
  <p:sldSz cx="12192000" cy="6858000"/>
  <p:notesSz cx="6858000" cy="91440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61AEDF41-BD4C-443D-BA9F-3C675C267F7A}">
          <p14:sldIdLst>
            <p14:sldId id="256"/>
          </p14:sldIdLst>
        </p14:section>
        <p14:section name="The Thing Doer" id="{5ADEAFBD-E1AD-4293-976C-A8E18BEAE438}">
          <p14:sldIdLst>
            <p14:sldId id="661"/>
            <p14:sldId id="746"/>
            <p14:sldId id="663"/>
            <p14:sldId id="748"/>
            <p14:sldId id="687"/>
            <p14:sldId id="689"/>
            <p14:sldId id="707"/>
            <p14:sldId id="706"/>
            <p14:sldId id="749"/>
            <p14:sldId id="756"/>
          </p14:sldIdLst>
        </p14:section>
        <p14:section name="Intro" id="{441DA3D5-DEC4-49BA-B8E2-EBD7128C3ECD}">
          <p14:sldIdLst>
            <p14:sldId id="665"/>
            <p14:sldId id="734"/>
            <p14:sldId id="507"/>
            <p14:sldId id="718"/>
          </p14:sldIdLst>
        </p14:section>
        <p14:section name="Properties" id="{2DE0AED6-BD3E-4D1C-9CD4-E31E52E6CFD4}">
          <p14:sldIdLst>
            <p14:sldId id="491"/>
            <p14:sldId id="765"/>
          </p14:sldIdLst>
        </p14:section>
        <p14:section name="Strength and Implication" id="{55F5F509-E4C1-4292-8856-4C1D059DB45D}">
          <p14:sldIdLst>
            <p14:sldId id="697"/>
            <p14:sldId id="643"/>
            <p14:sldId id="708"/>
            <p14:sldId id="766"/>
            <p14:sldId id="709"/>
            <p14:sldId id="611"/>
          </p14:sldIdLst>
        </p14:section>
        <p14:section name="System Modeling" id="{F288CA30-7158-474C-A15C-65F0068C0B57}">
          <p14:sldIdLst>
            <p14:sldId id="764"/>
            <p14:sldId id="715"/>
          </p14:sldIdLst>
        </p14:section>
        <p14:section name="State Space" id="{0484687C-7CA5-438B-9BB1-D3CAA577A91C}">
          <p14:sldIdLst>
            <p14:sldId id="735"/>
            <p14:sldId id="736"/>
          </p14:sldIdLst>
        </p14:section>
        <p14:section name="Safety property" id="{7B26074F-097F-4E63-B09B-4DBEDECB8FED}">
          <p14:sldIdLst>
            <p14:sldId id="694"/>
          </p14:sldIdLst>
        </p14:section>
        <p14:section name="Liveness Property" id="{83732844-7928-4743-A1E1-6A85A24F62DC}">
          <p14:sldIdLst>
            <p14:sldId id="701"/>
            <p14:sldId id="768"/>
            <p14:sldId id="704"/>
          </p14:sldIdLst>
        </p14:section>
        <p14:section name="Concurrency" id="{EFA966C5-0FBA-4562-A472-DE63D6F04025}">
          <p14:sldIdLst>
            <p14:sldId id="705"/>
          </p14:sldIdLst>
        </p14:section>
        <p14:section name="Zooming Out" id="{39061C6C-3749-4007-BF4B-19CA07858AA5}">
          <p14:sldIdLst>
            <p14:sldId id="717"/>
            <p14:sldId id="722"/>
            <p14:sldId id="757"/>
            <p14:sldId id="758"/>
          </p14:sldIdLst>
        </p14:section>
        <p14:section name="Adversarial Nondeterminism" id="{8E5536CE-10DB-44BB-8630-832E18F3AB36}">
          <p14:sldIdLst>
            <p14:sldId id="741"/>
            <p14:sldId id="724"/>
            <p14:sldId id="725"/>
          </p14:sldIdLst>
        </p14:section>
        <p14:section name="Environment" id="{FA1E059A-84AF-42C9-AAC3-FA68E6AFC394}">
          <p14:sldIdLst>
            <p14:sldId id="719"/>
            <p14:sldId id="769"/>
            <p14:sldId id="760"/>
            <p14:sldId id="731"/>
            <p14:sldId id="771"/>
            <p14:sldId id="761"/>
            <p14:sldId id="762"/>
            <p14:sldId id="743"/>
            <p14:sldId id="770"/>
            <p14:sldId id="739"/>
            <p14:sldId id="732"/>
          </p14:sldIdLst>
        </p14:section>
        <p14:section name="Conclusion" id="{C94225CE-98C2-4ED5-A54A-CBC4BA789644}">
          <p14:sldIdLst>
            <p14:sldId id="500"/>
            <p14:sldId id="738"/>
            <p14:sldId id="558"/>
            <p14:sldId id="480"/>
            <p14:sldId id="559"/>
          </p14:sldIdLst>
        </p14:section>
      </p14:sectionLst>
    </p:ex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54300-D5BA-43A9-B8C8-3AECD0D08CDE}" v="68" dt="2023-09-11T02:13:37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8571" autoAdjust="0"/>
  </p:normalViewPr>
  <p:slideViewPr>
    <p:cSldViewPr snapToGrid="0">
      <p:cViewPr varScale="1">
        <p:scale>
          <a:sx n="56" d="100"/>
          <a:sy n="56" d="100"/>
        </p:scale>
        <p:origin x="1028" y="268"/>
      </p:cViewPr>
      <p:guideLst>
        <p:guide pos="7680"/>
        <p:guide orient="horz" pos="888"/>
        <p:guide pos="3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10"/>
    </p:cViewPr>
  </p:sorter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tags" Target="tags/tag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330A38-774C-E0A0-2CF4-4FA14A8E7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D568B-9672-5B29-81BE-BC510C75B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47E1-867E-4C62-9F90-F97E1A83081E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78888-CB49-6F73-AD4D-07468273F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2A04F-2D9C-B364-8A3F-1360DE033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5323-6555-4839-9737-5E06C748BF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09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5-06-17T21:05:39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28315 10685 0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5-06-17T21:05:39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28315 10685 0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8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74.4186" units="1/cm"/>
          <inkml:channelProperty channel="T" name="resolution" value="1" units="1/dev"/>
        </inkml:channelProperties>
      </inkml:inkSource>
      <inkml:timestamp xml:id="ts0" timeString="2026-03-15T19:57:26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15987 11168 0</inkml:trace>
  <inkml:trace contextRef="#ctx0" brushRef="#br0" timeOffset="1200.61">15987 11168 0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8382-6668-454E-A71F-B53DA81DBF7E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6984D-B009-4D08-BE0A-1A2E65385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 this implicitly, Formal Specifications is about making how this is done explicit. It’ hard, so we’re not covering it, instead we cover the things that it helps teach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2A4CE-824C-4339-C10D-884C5462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3E3B5-AC8A-D891-C1E2-79223EE0B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EA2E9-1335-72D4-29CF-3400F3476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915E5-9997-A116-1A1D-40A3822B9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2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4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true, we have to change the system.</a:t>
            </a:r>
          </a:p>
          <a:p>
            <a:endParaRPr lang="en-US" dirty="0"/>
          </a:p>
          <a:p>
            <a:r>
              <a:rPr lang="en-US" dirty="0"/>
              <a:t>5 nines of uptime: 5 minutes a year</a:t>
            </a:r>
          </a:p>
          <a:p>
            <a:endParaRPr lang="en-US" dirty="0"/>
          </a:p>
          <a:p>
            <a:r>
              <a:rPr lang="en-US" dirty="0"/>
              <a:t>[Lead] We care about properties insofar as they are verifiable. Most are not verifiable. Some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6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6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5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32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[[Think about copy</a:t>
            </a:r>
            <a:r>
              <a:rPr lang="en-US" sz="1100" dirty="0"/>
              <a:t>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51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see an</a:t>
            </a:r>
            <a:r>
              <a:rPr lang="en-US" baseline="0" dirty="0"/>
              <a:t> emphasis on having more weak tests than strong tests in every testing culture</a:t>
            </a:r>
          </a:p>
          <a:p>
            <a:r>
              <a:rPr lang="en-US" dirty="0"/>
              <a:t>For example, Agile has the test pyramid</a:t>
            </a:r>
          </a:p>
          <a:p>
            <a:r>
              <a:rPr lang="en-US" dirty="0"/>
              <a:t>"No alarms" vs lots of alarms</a:t>
            </a:r>
          </a:p>
          <a:p>
            <a:endParaRPr lang="en-US" dirty="0"/>
          </a:p>
          <a:p>
            <a:r>
              <a:rPr lang="en-US" dirty="0"/>
              <a:t>[[Abstract is weaker than the implementation!]]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2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Error: mark thing done, then we fail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93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F770A-BCCA-353A-C11C-A2DE8C2F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2EBA2-6095-8C05-042A-415199110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6FD10-0170-7894-9EC2-D283DC11F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[lead] Specification tooling has different ways of checking these properties against these </a:t>
            </a:r>
            <a:r>
              <a:rPr lang="en-US" dirty="0" err="1"/>
              <a:t>sytems</a:t>
            </a:r>
            <a:r>
              <a:rPr lang="en-US" dirty="0"/>
              <a:t>, we're going to hand implement the simplest one, brute force model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728B-0E84-0CB4-F041-61B6FFD07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2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20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[[Systems failed when world was assumed to be machine]]</a:t>
            </a:r>
          </a:p>
          <a:p>
            <a:endParaRPr lang="en-US" dirty="0"/>
          </a:p>
          <a:p>
            <a:r>
              <a:rPr lang="en-US" dirty="0" err="1"/>
              <a:t>Datetiem</a:t>
            </a:r>
            <a:r>
              <a:rPr lang="en-US" dirty="0"/>
              <a:t>, record, file</a:t>
            </a:r>
          </a:p>
          <a:p>
            <a:endParaRPr lang="en-US" dirty="0"/>
          </a:p>
          <a:p>
            <a:r>
              <a:rPr lang="en-US" dirty="0"/>
              <a:t>We can mark a package as unset, but we can never unsend the </a:t>
            </a:r>
            <a:r>
              <a:rPr lang="en-US" dirty="0" err="1"/>
              <a:t>oackage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8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D609-83F0-DE22-7895-F24B374C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232D6-C56C-05E1-5DCB-AF54A62F4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DB915-0DA6-0228-0B7D-FA71271C5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state space, path</a:t>
            </a:r>
          </a:p>
          <a:p>
            <a:r>
              <a:rPr lang="en-US" dirty="0"/>
              <a:t>[Don't care why fail]</a:t>
            </a:r>
          </a:p>
          <a:p>
            <a:r>
              <a:rPr lang="en-US" dirty="0"/>
              <a:t>Then mention safety property (next slide is new text)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09E80-6754-65A6-D371-83628F5DA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72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AAD48-B317-3636-1B67-644F86BB1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3B42B-C93D-9B00-4F6A-D1B8F024D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12191-6A3A-9FF3-D1E1-B2EE8C88B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property,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D6B66-396E-D891-52B0-2E6E18896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22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0D50B-A582-E4B2-F0EB-FD426709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9CE63-201B-9047-3B1E-8FF1E69CA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53017-C629-D918-1680-29021B949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Liveness property fails</a:t>
            </a:r>
          </a:p>
          <a:p>
            <a:endParaRPr lang="en-US" dirty="0"/>
          </a:p>
          <a:p>
            <a:r>
              <a:rPr lang="en-US" dirty="0"/>
              <a:t>COUNTEREXAMPLE?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66C7F-576A-FE19-2393-C6D3092D4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34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BD0-0B82-EB32-FC29-F5B94D68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80F9C4-338D-8454-22DB-29970AD19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7B193-51A6-136C-D692-9B5914FC9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Liveness property fails</a:t>
            </a:r>
          </a:p>
          <a:p>
            <a:endParaRPr lang="en-US" dirty="0"/>
          </a:p>
          <a:p>
            <a:r>
              <a:rPr lang="en-US" dirty="0"/>
              <a:t>COUNTEREXAMPLE?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A8972-B85C-E84B-71BA-915D0E722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19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BAC6-EA75-D927-EA27-7B9C3399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6FF2F-7387-E56C-699D-2AABA6B93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39A8E-585F-16DC-3C87-778021E1F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CABC6-9136-47B8-1DDF-F8FDD6AF9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84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D58B7-6D65-2158-4003-A56CF18C3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3AF9B-3B29-628C-5BF5-DABA01A88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22257-6655-8A1D-E3E2-00118BC5A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represent concurrency?</a:t>
            </a:r>
          </a:p>
          <a:p>
            <a:r>
              <a:rPr lang="en-US" dirty="0"/>
              <a:t>Local State &amp; global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5529A-70AC-62B4-7CFC-13A3CBF10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31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0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FBCD-6DD5-D7DE-26C1-661BFAA8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07AA4-D8F0-C8ED-BBED-06426C33D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1FE74-9500-34A0-7B1B-DA42A638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Error: mark thing done, then we fail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38D70-C64C-3C25-D506-2583527C6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6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for states to go back to old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91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62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04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5C56E-35EE-36D7-CC1E-6D030F40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0C694-3415-E1B8-F979-286EF5AA9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67C19-7D87-1847-CAD0-7C232BCA0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fairness (moved to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E8556-3A6C-753B-4F83-EDBAB723B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3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A0C4D-55B6-12E8-29FC-AFC39C41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AB489-4DF9-B3F8-3F5B-214870B9C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2028D-06C7-C044-EBEC-90AF62D71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13C7-5345-874E-926D-84DEF79C2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16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 really seriously treats the subject of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1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2AC4C-110A-E37C-4500-0C808BE95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18338-D3E6-73FB-9CA7-9E001DBA4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D874E-E779-13BC-6A59-368BFABDE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alternate for the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33604-433E-C02C-7B18-A23CEC102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70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974D8-DFEE-C28F-0992-F0838635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05BD-3BC1-3949-A86F-EAFA95598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E118F-F25C-B76B-5032-8DF8A4826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alternate for the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2CF0-99BB-B720-A65D-2F0D9D1F0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17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C295-28F7-03C7-796D-9D1D6F0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1B928A-C88C-9157-4A81-D7B1306E6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AB8A9-2570-84B1-E39A-61D5C335A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alternate for the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73474-4230-C396-1133-642BEAACD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04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6ED3-AD7F-7789-8DBC-86B3EC69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90392-033A-924D-D92C-7C3BA0C98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F468C-76AC-C768-34C4-B91BCFF49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DAE19-893E-01C5-75B4-75E2244AE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4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even harden it so that `</a:t>
            </a:r>
            <a:r>
              <a:rPr lang="en-US" dirty="0" err="1"/>
              <a:t>actually_do_the_thing</a:t>
            </a:r>
            <a:r>
              <a:rPr lang="en-US" dirty="0"/>
              <a:t>` never fails</a:t>
            </a:r>
          </a:p>
          <a:p>
            <a:r>
              <a:rPr lang="en-US" dirty="0"/>
              <a:t>New error. What if there are TWO thing doers</a:t>
            </a:r>
          </a:p>
          <a:p>
            <a:endParaRPr lang="en-US" dirty="0"/>
          </a:p>
          <a:p>
            <a:r>
              <a:rPr lang="en-US" dirty="0"/>
              <a:t>(You don't actually need two thing doers)</a:t>
            </a:r>
          </a:p>
          <a:p>
            <a:endParaRPr lang="en-US" dirty="0"/>
          </a:p>
          <a:p>
            <a:r>
              <a:rPr lang="en-US" dirty="0"/>
              <a:t>[[Maybe v0.3, </a:t>
            </a:r>
            <a:r>
              <a:rPr lang="en-US" dirty="0" err="1"/>
              <a:t>do_thing_and_mark_as_done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45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3DE30-D276-AA94-8AAD-F6BD7A943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22E80-2260-5AAC-0516-8A77E89C6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0C6D7-DC19-F9BA-36E5-55CDAA2E5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[[Idea for this, there might be a root system that compensates for both]]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D539B-FD42-098F-5BBF-B554135A8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[[This should be an animation]]</a:t>
            </a:r>
          </a:p>
          <a:p>
            <a:r>
              <a:rPr lang="en-US" dirty="0"/>
              <a:t>Dead letter queue</a:t>
            </a:r>
          </a:p>
          <a:p>
            <a:r>
              <a:rPr lang="en-US" dirty="0"/>
              <a:t>NASA Engineering is way more engineering</a:t>
            </a:r>
          </a:p>
          <a:p>
            <a:r>
              <a:rPr lang="en-US" dirty="0" err="1"/>
              <a:t>Espark</a:t>
            </a:r>
            <a:r>
              <a:rPr lang="en-US" dirty="0"/>
              <a:t> offline 4 PM New York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66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often we find bugs from this.</a:t>
            </a:r>
          </a:p>
          <a:p>
            <a:r>
              <a:rPr lang="en-US" dirty="0"/>
              <a:t>Example: vendor losing eventual consistency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334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learntla.com, </a:t>
            </a:r>
            <a:r>
              <a:rPr lang="en-US" dirty="0" err="1"/>
              <a:t>letsproveleftpad</a:t>
            </a:r>
            <a:r>
              <a:rPr lang="en-US" dirty="0"/>
              <a:t>, I respect a lot of other specification languages, FS is a subset of FM, which includes proving code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0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https://leanpub.com/logic/c/systemsdistributed-3uLaQxE5ovf8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2E5AC-0842-4875-A69C-3189411E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83727-0817-15D4-209B-3DDB39714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E4BD0-3DC4-BEB9-7E72-9BB71D8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even harden it so that `</a:t>
            </a:r>
            <a:r>
              <a:rPr lang="en-US" dirty="0" err="1"/>
              <a:t>actually_do_the_thing</a:t>
            </a:r>
            <a:r>
              <a:rPr lang="en-US" dirty="0"/>
              <a:t>` never fails</a:t>
            </a:r>
          </a:p>
          <a:p>
            <a:r>
              <a:rPr lang="en-US" dirty="0"/>
              <a:t>New error. What if there are TWO thing doers</a:t>
            </a:r>
          </a:p>
          <a:p>
            <a:endParaRPr lang="en-US" dirty="0"/>
          </a:p>
          <a:p>
            <a:r>
              <a:rPr lang="en-US" dirty="0"/>
              <a:t>(You don't actually need two thing doers)</a:t>
            </a:r>
          </a:p>
          <a:p>
            <a:endParaRPr lang="en-US" dirty="0"/>
          </a:p>
          <a:p>
            <a:r>
              <a:rPr lang="en-US" dirty="0"/>
              <a:t>[[Maybe v0.3, </a:t>
            </a:r>
            <a:r>
              <a:rPr lang="en-US" dirty="0" err="1"/>
              <a:t>do_thing_and_mark_as_done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39A31-8B2D-E52C-F198-752E1F649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8812-CA9A-51EB-271B-4422374E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B0E3F7-6C38-3B39-1484-57433BDEA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ED8E4-15F9-8F1B-BBDE-3EED675AC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error. What if there are TWO thing doers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9BCC5-3BD3-3DAF-DFDC-143EF2D35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0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88A1-A2C5-260B-52C2-3827E552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DD44B-982E-8CE0-AA4C-46EC451372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DDEBD-2F14-FC8A-74A1-D8A3ED232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error. What if there are TWO thing doers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E902-ABCD-277E-8549-2C355504F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3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4BA46-C555-71AE-C6BC-6CF9BB99C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C5AC6-DE7C-E248-8A8A-BDE39FA41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9241D-AE60-3E58-3782-B7418E115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error. What if there are TWO thing doers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BF280-8474-6D8F-C56A-DB1609C71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3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23C6-1C4A-3684-F8FF-0AF61E86E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36028-C7B7-1949-0235-869B57F20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7B38A-015F-81F7-12A8-76F5F8C6C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Doesn't seem as bad except the case I'm thinking of this would randomly delete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B639-984A-25BA-A6FB-8F2E5B21E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6984D-B009-4D08-BE0A-1A2E653854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F7448-68BB-CD31-A12D-E194949CC715}"/>
              </a:ext>
            </a:extLst>
          </p:cNvPr>
          <p:cNvSpPr/>
          <p:nvPr userDrawn="1"/>
        </p:nvSpPr>
        <p:spPr>
          <a:xfrm>
            <a:off x="3082194" y="1786235"/>
            <a:ext cx="602761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29229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E844-4879-AC28-6C41-CA9E6E9F1C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260" y="2657067"/>
            <a:ext cx="11772900" cy="3423822"/>
          </a:xfrm>
          <a:ln>
            <a:noFill/>
          </a:ln>
        </p:spPr>
        <p:txBody>
          <a:bodyPr wrap="none" anchor="b">
            <a:normAutofit/>
          </a:bodyPr>
          <a:lstStyle>
            <a:lvl1pPr algn="ctr">
              <a:defRPr sz="13800"/>
            </a:lvl1pPr>
          </a:lstStyle>
          <a:p>
            <a:r>
              <a:rPr lang="en-US" dirty="0"/>
              <a:t>Subsection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C2C58-94C3-9AE3-61A2-7A54EB1A953D}"/>
              </a:ext>
            </a:extLst>
          </p:cNvPr>
          <p:cNvSpPr/>
          <p:nvPr userDrawn="1"/>
        </p:nvSpPr>
        <p:spPr>
          <a:xfrm>
            <a:off x="425570" y="-220417"/>
            <a:ext cx="110850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========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70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E844-4879-AC28-6C41-CA9E6E9F1C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260" y="2657067"/>
            <a:ext cx="11772900" cy="3423822"/>
          </a:xfrm>
          <a:ln>
            <a:noFill/>
          </a:ln>
        </p:spPr>
        <p:txBody>
          <a:bodyPr wrap="none" anchor="b">
            <a:normAutofit/>
          </a:bodyPr>
          <a:lstStyle>
            <a:lvl1pPr algn="ctr">
              <a:defRPr sz="13800"/>
            </a:lvl1pPr>
          </a:lstStyle>
          <a:p>
            <a:r>
              <a:rPr lang="en-US" dirty="0"/>
              <a:t>Subsubsection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C2C58-94C3-9AE3-61A2-7A54EB1A953D}"/>
              </a:ext>
            </a:extLst>
          </p:cNvPr>
          <p:cNvSpPr/>
          <p:nvPr userDrawn="1"/>
        </p:nvSpPr>
        <p:spPr>
          <a:xfrm>
            <a:off x="228401" y="-220417"/>
            <a:ext cx="114794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30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EC3-37B9-4CED-B3ED-C49A59EC3E7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B3B-616C-4BBA-84D5-5613932F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7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www.hillelwayne.com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8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1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81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5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EC3-37B9-4CED-B3ED-C49A59EC3E7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B3B-616C-4BBA-84D5-5613932F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30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EC3-37B9-4CED-B3ED-C49A59EC3E7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B3B-616C-4BBA-84D5-5613932F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036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EC3-37B9-4CED-B3ED-C49A59EC3E7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B3B-616C-4BBA-84D5-5613932F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45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FEC3-37B9-4CED-B3ED-C49A59EC3E7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1B3B-616C-4BBA-84D5-5613932FB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563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BFF0-44F5-6531-153E-1ABF6EE1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CD4A0-C4C5-1D90-80B7-A8FF8390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45FAE-D2E5-BC13-0641-145F119C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www.hillelwayne.com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0DA52-6AE0-20E7-3513-9573F114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3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www.hillelwayne.com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BFF0-44F5-6531-153E-1ABF6EE1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CD4A0-C4C5-1D90-80B7-A8FF8390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45FAE-D2E5-BC13-0641-145F119C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www.hillelwayne.com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0DA52-6AE0-20E7-3513-9573F114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1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l">
              <a:buNone/>
              <a:defRPr sz="4400"/>
            </a:lvl1pPr>
          </a:lstStyle>
          <a:p>
            <a:pPr lvl="0"/>
            <a:r>
              <a:rPr lang="en-US" dirty="0"/>
              <a:t>Offset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www.hillelwayne.com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0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6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5E99E-6628-26DF-87A6-5EAAE07DB93C}"/>
              </a:ext>
            </a:extLst>
          </p:cNvPr>
          <p:cNvSpPr txBox="1"/>
          <p:nvPr userDrawn="1"/>
        </p:nvSpPr>
        <p:spPr>
          <a:xfrm>
            <a:off x="5448300" y="6467475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hillelwayne.com/talks/sd25</a:t>
            </a:r>
          </a:p>
        </p:txBody>
      </p:sp>
    </p:spTree>
    <p:extLst>
      <p:ext uri="{BB962C8B-B14F-4D97-AF65-F5344CB8AC3E}">
        <p14:creationId xmlns:p14="http://schemas.microsoft.com/office/powerpoint/2010/main" val="130522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7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er/W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www.hillelwayne.com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2A034-1017-4727-BA63-AC607A7270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CDF524-5A8A-172F-1CA1-9884302F8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2667000"/>
            <a:ext cx="2278063" cy="511175"/>
          </a:xfrm>
        </p:spPr>
        <p:txBody>
          <a:bodyPr/>
          <a:lstStyle>
            <a:lvl1pPr marL="0" indent="0">
              <a:buNone/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=&gt;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7F2CB2-56F3-208F-2F21-765A9A37C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063" y="1936044"/>
            <a:ext cx="10599737" cy="480131"/>
          </a:xfrm>
          <a:ln>
            <a:solidFill>
              <a:srgbClr val="000000"/>
            </a:solidFill>
          </a:ln>
        </p:spPr>
        <p:txBody>
          <a:bodyPr anchor="b" anchorCtr="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F3C341C-BDB4-4B34-D976-9F0AA74DBA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4062" y="3429000"/>
            <a:ext cx="10599737" cy="480131"/>
          </a:xfrm>
          <a:ln>
            <a:solidFill>
              <a:srgbClr val="000000"/>
            </a:solidFill>
          </a:ln>
        </p:spPr>
        <p:txBody>
          <a:bodyPr anchor="t" anchorCtr="0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38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E844-4879-AC28-6C41-CA9E6E9F1C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" y="2657067"/>
            <a:ext cx="11452860" cy="3423822"/>
          </a:xfrm>
          <a:ln w="19050" cap="rnd">
            <a:noFill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52860"/>
                      <a:gd name="connsiteY0" fmla="*/ 0 h 3423822"/>
                      <a:gd name="connsiteX1" fmla="*/ 687172 w 11452860"/>
                      <a:gd name="connsiteY1" fmla="*/ 0 h 3423822"/>
                      <a:gd name="connsiteX2" fmla="*/ 1259815 w 11452860"/>
                      <a:gd name="connsiteY2" fmla="*/ 0 h 3423822"/>
                      <a:gd name="connsiteX3" fmla="*/ 1946986 w 11452860"/>
                      <a:gd name="connsiteY3" fmla="*/ 0 h 3423822"/>
                      <a:gd name="connsiteX4" fmla="*/ 2519629 w 11452860"/>
                      <a:gd name="connsiteY4" fmla="*/ 0 h 3423822"/>
                      <a:gd name="connsiteX5" fmla="*/ 3092272 w 11452860"/>
                      <a:gd name="connsiteY5" fmla="*/ 0 h 3423822"/>
                      <a:gd name="connsiteX6" fmla="*/ 3664915 w 11452860"/>
                      <a:gd name="connsiteY6" fmla="*/ 0 h 3423822"/>
                      <a:gd name="connsiteX7" fmla="*/ 3893972 w 11452860"/>
                      <a:gd name="connsiteY7" fmla="*/ 0 h 3423822"/>
                      <a:gd name="connsiteX8" fmla="*/ 4581144 w 11452860"/>
                      <a:gd name="connsiteY8" fmla="*/ 0 h 3423822"/>
                      <a:gd name="connsiteX9" fmla="*/ 4810201 w 11452860"/>
                      <a:gd name="connsiteY9" fmla="*/ 0 h 3423822"/>
                      <a:gd name="connsiteX10" fmla="*/ 5382844 w 11452860"/>
                      <a:gd name="connsiteY10" fmla="*/ 0 h 3423822"/>
                      <a:gd name="connsiteX11" fmla="*/ 6184544 w 11452860"/>
                      <a:gd name="connsiteY11" fmla="*/ 0 h 3423822"/>
                      <a:gd name="connsiteX12" fmla="*/ 6986245 w 11452860"/>
                      <a:gd name="connsiteY12" fmla="*/ 0 h 3423822"/>
                      <a:gd name="connsiteX13" fmla="*/ 7673416 w 11452860"/>
                      <a:gd name="connsiteY13" fmla="*/ 0 h 3423822"/>
                      <a:gd name="connsiteX14" fmla="*/ 8131531 w 11452860"/>
                      <a:gd name="connsiteY14" fmla="*/ 0 h 3423822"/>
                      <a:gd name="connsiteX15" fmla="*/ 8360588 w 11452860"/>
                      <a:gd name="connsiteY15" fmla="*/ 0 h 3423822"/>
                      <a:gd name="connsiteX16" fmla="*/ 8818702 w 11452860"/>
                      <a:gd name="connsiteY16" fmla="*/ 0 h 3423822"/>
                      <a:gd name="connsiteX17" fmla="*/ 9505874 w 11452860"/>
                      <a:gd name="connsiteY17" fmla="*/ 0 h 3423822"/>
                      <a:gd name="connsiteX18" fmla="*/ 10307574 w 11452860"/>
                      <a:gd name="connsiteY18" fmla="*/ 0 h 3423822"/>
                      <a:gd name="connsiteX19" fmla="*/ 10536631 w 11452860"/>
                      <a:gd name="connsiteY19" fmla="*/ 0 h 3423822"/>
                      <a:gd name="connsiteX20" fmla="*/ 10765688 w 11452860"/>
                      <a:gd name="connsiteY20" fmla="*/ 0 h 3423822"/>
                      <a:gd name="connsiteX21" fmla="*/ 11452860 w 11452860"/>
                      <a:gd name="connsiteY21" fmla="*/ 0 h 3423822"/>
                      <a:gd name="connsiteX22" fmla="*/ 11452860 w 11452860"/>
                      <a:gd name="connsiteY22" fmla="*/ 467922 h 3423822"/>
                      <a:gd name="connsiteX23" fmla="*/ 11452860 w 11452860"/>
                      <a:gd name="connsiteY23" fmla="*/ 1072798 h 3423822"/>
                      <a:gd name="connsiteX24" fmla="*/ 11452860 w 11452860"/>
                      <a:gd name="connsiteY24" fmla="*/ 1711911 h 3423822"/>
                      <a:gd name="connsiteX25" fmla="*/ 11452860 w 11452860"/>
                      <a:gd name="connsiteY25" fmla="*/ 2179833 h 3423822"/>
                      <a:gd name="connsiteX26" fmla="*/ 11452860 w 11452860"/>
                      <a:gd name="connsiteY26" fmla="*/ 2818947 h 3423822"/>
                      <a:gd name="connsiteX27" fmla="*/ 11452860 w 11452860"/>
                      <a:gd name="connsiteY27" fmla="*/ 3423822 h 3423822"/>
                      <a:gd name="connsiteX28" fmla="*/ 11223803 w 11452860"/>
                      <a:gd name="connsiteY28" fmla="*/ 3423822 h 3423822"/>
                      <a:gd name="connsiteX29" fmla="*/ 10765688 w 11452860"/>
                      <a:gd name="connsiteY29" fmla="*/ 3423822 h 3423822"/>
                      <a:gd name="connsiteX30" fmla="*/ 10193045 w 11452860"/>
                      <a:gd name="connsiteY30" fmla="*/ 3423822 h 3423822"/>
                      <a:gd name="connsiteX31" fmla="*/ 9849460 w 11452860"/>
                      <a:gd name="connsiteY31" fmla="*/ 3423822 h 3423822"/>
                      <a:gd name="connsiteX32" fmla="*/ 9162288 w 11452860"/>
                      <a:gd name="connsiteY32" fmla="*/ 3423822 h 3423822"/>
                      <a:gd name="connsiteX33" fmla="*/ 8360588 w 11452860"/>
                      <a:gd name="connsiteY33" fmla="*/ 3423822 h 3423822"/>
                      <a:gd name="connsiteX34" fmla="*/ 7902473 w 11452860"/>
                      <a:gd name="connsiteY34" fmla="*/ 3423822 h 3423822"/>
                      <a:gd name="connsiteX35" fmla="*/ 7100773 w 11452860"/>
                      <a:gd name="connsiteY35" fmla="*/ 3423822 h 3423822"/>
                      <a:gd name="connsiteX36" fmla="*/ 6528130 w 11452860"/>
                      <a:gd name="connsiteY36" fmla="*/ 3423822 h 3423822"/>
                      <a:gd name="connsiteX37" fmla="*/ 5726430 w 11452860"/>
                      <a:gd name="connsiteY37" fmla="*/ 3423822 h 3423822"/>
                      <a:gd name="connsiteX38" fmla="*/ 4924730 w 11452860"/>
                      <a:gd name="connsiteY38" fmla="*/ 3423822 h 3423822"/>
                      <a:gd name="connsiteX39" fmla="*/ 4581144 w 11452860"/>
                      <a:gd name="connsiteY39" fmla="*/ 3423822 h 3423822"/>
                      <a:gd name="connsiteX40" fmla="*/ 4123030 w 11452860"/>
                      <a:gd name="connsiteY40" fmla="*/ 3423822 h 3423822"/>
                      <a:gd name="connsiteX41" fmla="*/ 3550387 w 11452860"/>
                      <a:gd name="connsiteY41" fmla="*/ 3423822 h 3423822"/>
                      <a:gd name="connsiteX42" fmla="*/ 2977744 w 11452860"/>
                      <a:gd name="connsiteY42" fmla="*/ 3423822 h 3423822"/>
                      <a:gd name="connsiteX43" fmla="*/ 2290572 w 11452860"/>
                      <a:gd name="connsiteY43" fmla="*/ 3423822 h 3423822"/>
                      <a:gd name="connsiteX44" fmla="*/ 1946986 w 11452860"/>
                      <a:gd name="connsiteY44" fmla="*/ 3423822 h 3423822"/>
                      <a:gd name="connsiteX45" fmla="*/ 1603400 w 11452860"/>
                      <a:gd name="connsiteY45" fmla="*/ 3423822 h 3423822"/>
                      <a:gd name="connsiteX46" fmla="*/ 801700 w 11452860"/>
                      <a:gd name="connsiteY46" fmla="*/ 3423822 h 3423822"/>
                      <a:gd name="connsiteX47" fmla="*/ 0 w 11452860"/>
                      <a:gd name="connsiteY47" fmla="*/ 3423822 h 3423822"/>
                      <a:gd name="connsiteX48" fmla="*/ 0 w 11452860"/>
                      <a:gd name="connsiteY48" fmla="*/ 2853185 h 3423822"/>
                      <a:gd name="connsiteX49" fmla="*/ 0 w 11452860"/>
                      <a:gd name="connsiteY49" fmla="*/ 2248310 h 3423822"/>
                      <a:gd name="connsiteX50" fmla="*/ 0 w 11452860"/>
                      <a:gd name="connsiteY50" fmla="*/ 1746149 h 3423822"/>
                      <a:gd name="connsiteX51" fmla="*/ 0 w 11452860"/>
                      <a:gd name="connsiteY51" fmla="*/ 1175512 h 3423822"/>
                      <a:gd name="connsiteX52" fmla="*/ 0 w 11452860"/>
                      <a:gd name="connsiteY52" fmla="*/ 604875 h 3423822"/>
                      <a:gd name="connsiteX53" fmla="*/ 0 w 11452860"/>
                      <a:gd name="connsiteY53" fmla="*/ 0 h 3423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11452860" h="3423822" fill="none" extrusionOk="0">
                        <a:moveTo>
                          <a:pt x="0" y="0"/>
                        </a:moveTo>
                        <a:cubicBezTo>
                          <a:pt x="264808" y="-47948"/>
                          <a:pt x="363940" y="8784"/>
                          <a:pt x="687172" y="0"/>
                        </a:cubicBezTo>
                        <a:cubicBezTo>
                          <a:pt x="1010404" y="-8784"/>
                          <a:pt x="1141757" y="66534"/>
                          <a:pt x="1259815" y="0"/>
                        </a:cubicBezTo>
                        <a:cubicBezTo>
                          <a:pt x="1377873" y="-66534"/>
                          <a:pt x="1808956" y="2366"/>
                          <a:pt x="1946986" y="0"/>
                        </a:cubicBezTo>
                        <a:cubicBezTo>
                          <a:pt x="2085016" y="-2366"/>
                          <a:pt x="2300783" y="10312"/>
                          <a:pt x="2519629" y="0"/>
                        </a:cubicBezTo>
                        <a:cubicBezTo>
                          <a:pt x="2738475" y="-10312"/>
                          <a:pt x="2808875" y="20165"/>
                          <a:pt x="3092272" y="0"/>
                        </a:cubicBezTo>
                        <a:cubicBezTo>
                          <a:pt x="3375669" y="-20165"/>
                          <a:pt x="3539742" y="39562"/>
                          <a:pt x="3664915" y="0"/>
                        </a:cubicBezTo>
                        <a:cubicBezTo>
                          <a:pt x="3790088" y="-39562"/>
                          <a:pt x="3825039" y="5580"/>
                          <a:pt x="3893972" y="0"/>
                        </a:cubicBezTo>
                        <a:cubicBezTo>
                          <a:pt x="3962905" y="-5580"/>
                          <a:pt x="4301307" y="58835"/>
                          <a:pt x="4581144" y="0"/>
                        </a:cubicBezTo>
                        <a:cubicBezTo>
                          <a:pt x="4860981" y="-58835"/>
                          <a:pt x="4718650" y="5518"/>
                          <a:pt x="4810201" y="0"/>
                        </a:cubicBezTo>
                        <a:cubicBezTo>
                          <a:pt x="4901752" y="-5518"/>
                          <a:pt x="5110065" y="59745"/>
                          <a:pt x="5382844" y="0"/>
                        </a:cubicBezTo>
                        <a:cubicBezTo>
                          <a:pt x="5655623" y="-59745"/>
                          <a:pt x="6018426" y="43550"/>
                          <a:pt x="6184544" y="0"/>
                        </a:cubicBezTo>
                        <a:cubicBezTo>
                          <a:pt x="6350662" y="-43550"/>
                          <a:pt x="6815342" y="66262"/>
                          <a:pt x="6986245" y="0"/>
                        </a:cubicBezTo>
                        <a:cubicBezTo>
                          <a:pt x="7157148" y="-66262"/>
                          <a:pt x="7444678" y="11996"/>
                          <a:pt x="7673416" y="0"/>
                        </a:cubicBezTo>
                        <a:cubicBezTo>
                          <a:pt x="7902154" y="-11996"/>
                          <a:pt x="7909260" y="43916"/>
                          <a:pt x="8131531" y="0"/>
                        </a:cubicBezTo>
                        <a:cubicBezTo>
                          <a:pt x="8353803" y="-43916"/>
                          <a:pt x="8273142" y="20309"/>
                          <a:pt x="8360588" y="0"/>
                        </a:cubicBezTo>
                        <a:cubicBezTo>
                          <a:pt x="8448034" y="-20309"/>
                          <a:pt x="8709274" y="42840"/>
                          <a:pt x="8818702" y="0"/>
                        </a:cubicBezTo>
                        <a:cubicBezTo>
                          <a:pt x="8928130" y="-42840"/>
                          <a:pt x="9329320" y="76930"/>
                          <a:pt x="9505874" y="0"/>
                        </a:cubicBezTo>
                        <a:cubicBezTo>
                          <a:pt x="9682428" y="-76930"/>
                          <a:pt x="9963892" y="81056"/>
                          <a:pt x="10307574" y="0"/>
                        </a:cubicBezTo>
                        <a:cubicBezTo>
                          <a:pt x="10651256" y="-81056"/>
                          <a:pt x="10435257" y="22914"/>
                          <a:pt x="10536631" y="0"/>
                        </a:cubicBezTo>
                        <a:cubicBezTo>
                          <a:pt x="10638005" y="-22914"/>
                          <a:pt x="10706193" y="16964"/>
                          <a:pt x="10765688" y="0"/>
                        </a:cubicBezTo>
                        <a:cubicBezTo>
                          <a:pt x="10825183" y="-16964"/>
                          <a:pt x="11192554" y="26958"/>
                          <a:pt x="11452860" y="0"/>
                        </a:cubicBezTo>
                        <a:cubicBezTo>
                          <a:pt x="11472255" y="230839"/>
                          <a:pt x="11442981" y="279972"/>
                          <a:pt x="11452860" y="467922"/>
                        </a:cubicBezTo>
                        <a:cubicBezTo>
                          <a:pt x="11462739" y="655872"/>
                          <a:pt x="11394006" y="777102"/>
                          <a:pt x="11452860" y="1072798"/>
                        </a:cubicBezTo>
                        <a:cubicBezTo>
                          <a:pt x="11511714" y="1368494"/>
                          <a:pt x="11452285" y="1504966"/>
                          <a:pt x="11452860" y="1711911"/>
                        </a:cubicBezTo>
                        <a:cubicBezTo>
                          <a:pt x="11453435" y="1918856"/>
                          <a:pt x="11423673" y="2056038"/>
                          <a:pt x="11452860" y="2179833"/>
                        </a:cubicBezTo>
                        <a:cubicBezTo>
                          <a:pt x="11482047" y="2303628"/>
                          <a:pt x="11429853" y="2599147"/>
                          <a:pt x="11452860" y="2818947"/>
                        </a:cubicBezTo>
                        <a:cubicBezTo>
                          <a:pt x="11475867" y="3038747"/>
                          <a:pt x="11419266" y="3196378"/>
                          <a:pt x="11452860" y="3423822"/>
                        </a:cubicBezTo>
                        <a:cubicBezTo>
                          <a:pt x="11378771" y="3446362"/>
                          <a:pt x="11282755" y="3412033"/>
                          <a:pt x="11223803" y="3423822"/>
                        </a:cubicBezTo>
                        <a:cubicBezTo>
                          <a:pt x="11164851" y="3435611"/>
                          <a:pt x="10946718" y="3406567"/>
                          <a:pt x="10765688" y="3423822"/>
                        </a:cubicBezTo>
                        <a:cubicBezTo>
                          <a:pt x="10584659" y="3441077"/>
                          <a:pt x="10358143" y="3406463"/>
                          <a:pt x="10193045" y="3423822"/>
                        </a:cubicBezTo>
                        <a:cubicBezTo>
                          <a:pt x="10027947" y="3441181"/>
                          <a:pt x="10004126" y="3420842"/>
                          <a:pt x="9849460" y="3423822"/>
                        </a:cubicBezTo>
                        <a:cubicBezTo>
                          <a:pt x="9694795" y="3426802"/>
                          <a:pt x="9416815" y="3360597"/>
                          <a:pt x="9162288" y="3423822"/>
                        </a:cubicBezTo>
                        <a:cubicBezTo>
                          <a:pt x="8907761" y="3487047"/>
                          <a:pt x="8708395" y="3342984"/>
                          <a:pt x="8360588" y="3423822"/>
                        </a:cubicBezTo>
                        <a:cubicBezTo>
                          <a:pt x="8012781" y="3504660"/>
                          <a:pt x="8105738" y="3393631"/>
                          <a:pt x="7902473" y="3423822"/>
                        </a:cubicBezTo>
                        <a:cubicBezTo>
                          <a:pt x="7699208" y="3454013"/>
                          <a:pt x="7414881" y="3340578"/>
                          <a:pt x="7100773" y="3423822"/>
                        </a:cubicBezTo>
                        <a:cubicBezTo>
                          <a:pt x="6786665" y="3507066"/>
                          <a:pt x="6673909" y="3371202"/>
                          <a:pt x="6528130" y="3423822"/>
                        </a:cubicBezTo>
                        <a:cubicBezTo>
                          <a:pt x="6382351" y="3476442"/>
                          <a:pt x="6046992" y="3383577"/>
                          <a:pt x="5726430" y="3423822"/>
                        </a:cubicBezTo>
                        <a:cubicBezTo>
                          <a:pt x="5405868" y="3464067"/>
                          <a:pt x="5213829" y="3334178"/>
                          <a:pt x="4924730" y="3423822"/>
                        </a:cubicBezTo>
                        <a:cubicBezTo>
                          <a:pt x="4635631" y="3513466"/>
                          <a:pt x="4733862" y="3387169"/>
                          <a:pt x="4581144" y="3423822"/>
                        </a:cubicBezTo>
                        <a:cubicBezTo>
                          <a:pt x="4428426" y="3460475"/>
                          <a:pt x="4253048" y="3412215"/>
                          <a:pt x="4123030" y="3423822"/>
                        </a:cubicBezTo>
                        <a:cubicBezTo>
                          <a:pt x="3993012" y="3435429"/>
                          <a:pt x="3803264" y="3381645"/>
                          <a:pt x="3550387" y="3423822"/>
                        </a:cubicBezTo>
                        <a:cubicBezTo>
                          <a:pt x="3297510" y="3465999"/>
                          <a:pt x="3180657" y="3399155"/>
                          <a:pt x="2977744" y="3423822"/>
                        </a:cubicBezTo>
                        <a:cubicBezTo>
                          <a:pt x="2774831" y="3448489"/>
                          <a:pt x="2506440" y="3384906"/>
                          <a:pt x="2290572" y="3423822"/>
                        </a:cubicBezTo>
                        <a:cubicBezTo>
                          <a:pt x="2074704" y="3462738"/>
                          <a:pt x="2049475" y="3404745"/>
                          <a:pt x="1946986" y="3423822"/>
                        </a:cubicBezTo>
                        <a:cubicBezTo>
                          <a:pt x="1844497" y="3442899"/>
                          <a:pt x="1767031" y="3385778"/>
                          <a:pt x="1603400" y="3423822"/>
                        </a:cubicBezTo>
                        <a:cubicBezTo>
                          <a:pt x="1439769" y="3461866"/>
                          <a:pt x="1074917" y="3381502"/>
                          <a:pt x="801700" y="3423822"/>
                        </a:cubicBezTo>
                        <a:cubicBezTo>
                          <a:pt x="528483" y="3466142"/>
                          <a:pt x="229322" y="3360517"/>
                          <a:pt x="0" y="3423822"/>
                        </a:cubicBezTo>
                        <a:cubicBezTo>
                          <a:pt x="-26661" y="3231237"/>
                          <a:pt x="4265" y="3057345"/>
                          <a:pt x="0" y="2853185"/>
                        </a:cubicBezTo>
                        <a:cubicBezTo>
                          <a:pt x="-4265" y="2649025"/>
                          <a:pt x="31742" y="2505677"/>
                          <a:pt x="0" y="2248310"/>
                        </a:cubicBezTo>
                        <a:cubicBezTo>
                          <a:pt x="-31742" y="1990944"/>
                          <a:pt x="58873" y="1977364"/>
                          <a:pt x="0" y="1746149"/>
                        </a:cubicBezTo>
                        <a:cubicBezTo>
                          <a:pt x="-58873" y="1514934"/>
                          <a:pt x="51550" y="1441281"/>
                          <a:pt x="0" y="1175512"/>
                        </a:cubicBezTo>
                        <a:cubicBezTo>
                          <a:pt x="-51550" y="909743"/>
                          <a:pt x="11617" y="778975"/>
                          <a:pt x="0" y="604875"/>
                        </a:cubicBezTo>
                        <a:cubicBezTo>
                          <a:pt x="-11617" y="430775"/>
                          <a:pt x="52187" y="208705"/>
                          <a:pt x="0" y="0"/>
                        </a:cubicBezTo>
                        <a:close/>
                      </a:path>
                      <a:path w="11452860" h="3423822" stroke="0" extrusionOk="0">
                        <a:moveTo>
                          <a:pt x="0" y="0"/>
                        </a:moveTo>
                        <a:cubicBezTo>
                          <a:pt x="203522" y="-32752"/>
                          <a:pt x="275589" y="45317"/>
                          <a:pt x="458114" y="0"/>
                        </a:cubicBezTo>
                        <a:cubicBezTo>
                          <a:pt x="640639" y="-45317"/>
                          <a:pt x="601832" y="6203"/>
                          <a:pt x="687172" y="0"/>
                        </a:cubicBezTo>
                        <a:cubicBezTo>
                          <a:pt x="772512" y="-6203"/>
                          <a:pt x="1191418" y="17465"/>
                          <a:pt x="1488872" y="0"/>
                        </a:cubicBezTo>
                        <a:cubicBezTo>
                          <a:pt x="1786326" y="-17465"/>
                          <a:pt x="1752831" y="24919"/>
                          <a:pt x="1946986" y="0"/>
                        </a:cubicBezTo>
                        <a:cubicBezTo>
                          <a:pt x="2141141" y="-24919"/>
                          <a:pt x="2270363" y="40043"/>
                          <a:pt x="2405101" y="0"/>
                        </a:cubicBezTo>
                        <a:cubicBezTo>
                          <a:pt x="2539839" y="-40043"/>
                          <a:pt x="3012124" y="67471"/>
                          <a:pt x="3206801" y="0"/>
                        </a:cubicBezTo>
                        <a:cubicBezTo>
                          <a:pt x="3401478" y="-67471"/>
                          <a:pt x="3382853" y="28095"/>
                          <a:pt x="3550387" y="0"/>
                        </a:cubicBezTo>
                        <a:cubicBezTo>
                          <a:pt x="3717921" y="-28095"/>
                          <a:pt x="4145182" y="47283"/>
                          <a:pt x="4352087" y="0"/>
                        </a:cubicBezTo>
                        <a:cubicBezTo>
                          <a:pt x="4558992" y="-47283"/>
                          <a:pt x="4943823" y="4381"/>
                          <a:pt x="5153787" y="0"/>
                        </a:cubicBezTo>
                        <a:cubicBezTo>
                          <a:pt x="5363751" y="-4381"/>
                          <a:pt x="5463614" y="17445"/>
                          <a:pt x="5726430" y="0"/>
                        </a:cubicBezTo>
                        <a:cubicBezTo>
                          <a:pt x="5989246" y="-17445"/>
                          <a:pt x="6318625" y="40689"/>
                          <a:pt x="6528130" y="0"/>
                        </a:cubicBezTo>
                        <a:cubicBezTo>
                          <a:pt x="6737635" y="-40689"/>
                          <a:pt x="6826534" y="34583"/>
                          <a:pt x="6986245" y="0"/>
                        </a:cubicBezTo>
                        <a:cubicBezTo>
                          <a:pt x="7145957" y="-34583"/>
                          <a:pt x="7316983" y="27271"/>
                          <a:pt x="7444359" y="0"/>
                        </a:cubicBezTo>
                        <a:cubicBezTo>
                          <a:pt x="7571735" y="-27271"/>
                          <a:pt x="7883726" y="50623"/>
                          <a:pt x="8131531" y="0"/>
                        </a:cubicBezTo>
                        <a:cubicBezTo>
                          <a:pt x="8379336" y="-50623"/>
                          <a:pt x="8391574" y="12374"/>
                          <a:pt x="8589645" y="0"/>
                        </a:cubicBezTo>
                        <a:cubicBezTo>
                          <a:pt x="8787716" y="-12374"/>
                          <a:pt x="9034816" y="55209"/>
                          <a:pt x="9391345" y="0"/>
                        </a:cubicBezTo>
                        <a:cubicBezTo>
                          <a:pt x="9747874" y="-55209"/>
                          <a:pt x="9878677" y="87916"/>
                          <a:pt x="10193045" y="0"/>
                        </a:cubicBezTo>
                        <a:cubicBezTo>
                          <a:pt x="10507413" y="-87916"/>
                          <a:pt x="10604901" y="23575"/>
                          <a:pt x="10765688" y="0"/>
                        </a:cubicBezTo>
                        <a:cubicBezTo>
                          <a:pt x="10926475" y="-23575"/>
                          <a:pt x="11254344" y="22300"/>
                          <a:pt x="11452860" y="0"/>
                        </a:cubicBezTo>
                        <a:cubicBezTo>
                          <a:pt x="11480632" y="165212"/>
                          <a:pt x="11408086" y="251423"/>
                          <a:pt x="11452860" y="467922"/>
                        </a:cubicBezTo>
                        <a:cubicBezTo>
                          <a:pt x="11497634" y="684421"/>
                          <a:pt x="11441242" y="739527"/>
                          <a:pt x="11452860" y="970083"/>
                        </a:cubicBezTo>
                        <a:cubicBezTo>
                          <a:pt x="11464478" y="1200639"/>
                          <a:pt x="11442888" y="1415447"/>
                          <a:pt x="11452860" y="1574958"/>
                        </a:cubicBezTo>
                        <a:cubicBezTo>
                          <a:pt x="11462832" y="1734470"/>
                          <a:pt x="11404592" y="1889701"/>
                          <a:pt x="11452860" y="2111357"/>
                        </a:cubicBezTo>
                        <a:cubicBezTo>
                          <a:pt x="11501128" y="2333013"/>
                          <a:pt x="11396624" y="2503270"/>
                          <a:pt x="11452860" y="2613517"/>
                        </a:cubicBezTo>
                        <a:cubicBezTo>
                          <a:pt x="11509096" y="2723764"/>
                          <a:pt x="11408524" y="3217571"/>
                          <a:pt x="11452860" y="3423822"/>
                        </a:cubicBezTo>
                        <a:cubicBezTo>
                          <a:pt x="11195222" y="3473461"/>
                          <a:pt x="11059740" y="3361074"/>
                          <a:pt x="10880217" y="3423822"/>
                        </a:cubicBezTo>
                        <a:cubicBezTo>
                          <a:pt x="10700694" y="3486570"/>
                          <a:pt x="10577386" y="3410125"/>
                          <a:pt x="10307574" y="3423822"/>
                        </a:cubicBezTo>
                        <a:cubicBezTo>
                          <a:pt x="10037762" y="3437519"/>
                          <a:pt x="10044043" y="3411260"/>
                          <a:pt x="9963988" y="3423822"/>
                        </a:cubicBezTo>
                        <a:cubicBezTo>
                          <a:pt x="9883933" y="3436384"/>
                          <a:pt x="9474611" y="3357806"/>
                          <a:pt x="9276817" y="3423822"/>
                        </a:cubicBezTo>
                        <a:cubicBezTo>
                          <a:pt x="9079023" y="3489838"/>
                          <a:pt x="9056808" y="3387418"/>
                          <a:pt x="8933231" y="3423822"/>
                        </a:cubicBezTo>
                        <a:cubicBezTo>
                          <a:pt x="8809654" y="3460226"/>
                          <a:pt x="8479721" y="3356547"/>
                          <a:pt x="8246059" y="3423822"/>
                        </a:cubicBezTo>
                        <a:cubicBezTo>
                          <a:pt x="8012397" y="3491097"/>
                          <a:pt x="8064299" y="3396969"/>
                          <a:pt x="8017002" y="3423822"/>
                        </a:cubicBezTo>
                        <a:cubicBezTo>
                          <a:pt x="7969705" y="3450675"/>
                          <a:pt x="7555644" y="3354245"/>
                          <a:pt x="7329830" y="3423822"/>
                        </a:cubicBezTo>
                        <a:cubicBezTo>
                          <a:pt x="7104016" y="3493399"/>
                          <a:pt x="7151744" y="3389221"/>
                          <a:pt x="6986245" y="3423822"/>
                        </a:cubicBezTo>
                        <a:cubicBezTo>
                          <a:pt x="6820746" y="3458423"/>
                          <a:pt x="6803905" y="3417628"/>
                          <a:pt x="6757187" y="3423822"/>
                        </a:cubicBezTo>
                        <a:cubicBezTo>
                          <a:pt x="6710469" y="3430016"/>
                          <a:pt x="6483322" y="3382847"/>
                          <a:pt x="6413602" y="3423822"/>
                        </a:cubicBezTo>
                        <a:cubicBezTo>
                          <a:pt x="6343883" y="3464797"/>
                          <a:pt x="6003874" y="3392006"/>
                          <a:pt x="5726430" y="3423822"/>
                        </a:cubicBezTo>
                        <a:cubicBezTo>
                          <a:pt x="5448986" y="3455638"/>
                          <a:pt x="5458959" y="3406235"/>
                          <a:pt x="5382844" y="3423822"/>
                        </a:cubicBezTo>
                        <a:cubicBezTo>
                          <a:pt x="5306729" y="3441409"/>
                          <a:pt x="5221276" y="3421170"/>
                          <a:pt x="5153787" y="3423822"/>
                        </a:cubicBezTo>
                        <a:cubicBezTo>
                          <a:pt x="5086298" y="3426474"/>
                          <a:pt x="4919065" y="3397889"/>
                          <a:pt x="4810201" y="3423822"/>
                        </a:cubicBezTo>
                        <a:cubicBezTo>
                          <a:pt x="4701337" y="3449755"/>
                          <a:pt x="4506314" y="3410884"/>
                          <a:pt x="4352087" y="3423822"/>
                        </a:cubicBezTo>
                        <a:cubicBezTo>
                          <a:pt x="4197860" y="3436760"/>
                          <a:pt x="3912754" y="3358022"/>
                          <a:pt x="3779444" y="3423822"/>
                        </a:cubicBezTo>
                        <a:cubicBezTo>
                          <a:pt x="3646134" y="3489622"/>
                          <a:pt x="3536490" y="3388493"/>
                          <a:pt x="3435858" y="3423822"/>
                        </a:cubicBezTo>
                        <a:cubicBezTo>
                          <a:pt x="3335226" y="3459151"/>
                          <a:pt x="2990423" y="3357239"/>
                          <a:pt x="2634158" y="3423822"/>
                        </a:cubicBezTo>
                        <a:cubicBezTo>
                          <a:pt x="2277893" y="3490405"/>
                          <a:pt x="2328271" y="3369777"/>
                          <a:pt x="2061515" y="3423822"/>
                        </a:cubicBezTo>
                        <a:cubicBezTo>
                          <a:pt x="1794759" y="3477867"/>
                          <a:pt x="1451899" y="3329199"/>
                          <a:pt x="1259815" y="3423822"/>
                        </a:cubicBezTo>
                        <a:cubicBezTo>
                          <a:pt x="1067731" y="3518445"/>
                          <a:pt x="728851" y="3397287"/>
                          <a:pt x="572643" y="3423822"/>
                        </a:cubicBezTo>
                        <a:cubicBezTo>
                          <a:pt x="416435" y="3450357"/>
                          <a:pt x="152556" y="3410559"/>
                          <a:pt x="0" y="3423822"/>
                        </a:cubicBezTo>
                        <a:cubicBezTo>
                          <a:pt x="-44215" y="3273453"/>
                          <a:pt x="13655" y="2969773"/>
                          <a:pt x="0" y="2818947"/>
                        </a:cubicBezTo>
                        <a:cubicBezTo>
                          <a:pt x="-13655" y="2668121"/>
                          <a:pt x="57552" y="2450512"/>
                          <a:pt x="0" y="2214072"/>
                        </a:cubicBezTo>
                        <a:cubicBezTo>
                          <a:pt x="-57552" y="1977633"/>
                          <a:pt x="28100" y="1849597"/>
                          <a:pt x="0" y="1643435"/>
                        </a:cubicBezTo>
                        <a:cubicBezTo>
                          <a:pt x="-28100" y="1437273"/>
                          <a:pt x="35420" y="1188527"/>
                          <a:pt x="0" y="1004321"/>
                        </a:cubicBezTo>
                        <a:cubicBezTo>
                          <a:pt x="-35420" y="820115"/>
                          <a:pt x="34283" y="2799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anchor="b">
            <a:normAutofit/>
          </a:bodyPr>
          <a:lstStyle>
            <a:lvl1pPr algn="ctr">
              <a:defRPr sz="13800"/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C2C58-94C3-9AE3-61A2-7A54EB1A953D}"/>
              </a:ext>
            </a:extLst>
          </p:cNvPr>
          <p:cNvSpPr/>
          <p:nvPr userDrawn="1"/>
        </p:nvSpPr>
        <p:spPr>
          <a:xfrm>
            <a:off x="393511" y="-220417"/>
            <a:ext cx="111492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########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3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3A9A9-395D-6875-EAE9-9CA6C841B3AB}"/>
              </a:ext>
            </a:extLst>
          </p:cNvPr>
          <p:cNvSpPr txBox="1"/>
          <p:nvPr userDrawn="1"/>
        </p:nvSpPr>
        <p:spPr>
          <a:xfrm>
            <a:off x="5372100" y="6400412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www.hillelwayne.com/talks/sd25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CEDCF-4B20-FAD2-9471-4972E7E26A84}"/>
              </a:ext>
            </a:extLst>
          </p:cNvPr>
          <p:cNvSpPr txBox="1"/>
          <p:nvPr userDrawn="1"/>
        </p:nvSpPr>
        <p:spPr>
          <a:xfrm>
            <a:off x="838200" y="6400412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@hillelwayne.com</a:t>
            </a:r>
          </a:p>
        </p:txBody>
      </p:sp>
    </p:spTree>
    <p:extLst>
      <p:ext uri="{BB962C8B-B14F-4D97-AF65-F5344CB8AC3E}">
        <p14:creationId xmlns:p14="http://schemas.microsoft.com/office/powerpoint/2010/main" val="1461065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60" r:id="rId3"/>
    <p:sldLayoutId id="2147483756" r:id="rId4"/>
    <p:sldLayoutId id="2147483752" r:id="rId5"/>
    <p:sldLayoutId id="2147483753" r:id="rId6"/>
    <p:sldLayoutId id="2147483755" r:id="rId7"/>
    <p:sldLayoutId id="21474837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30E94-5BDE-2CED-3EBE-A6145ADD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4128D-7B2A-35C5-9F65-0CD41E5AF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FF513-A565-FD5B-D87A-38A29B7AB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7B105-DF24-662F-B76F-D62F03ECF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www.hillelwayne.com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7400-A822-0BBC-7776-D2FF9506D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E8B18-BC02-4CE3-972D-04992E04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6C24B-C729-854F-43EB-F91E7F5969DA}"/>
              </a:ext>
            </a:extLst>
          </p:cNvPr>
          <p:cNvSpPr txBox="1"/>
          <p:nvPr userDrawn="1"/>
        </p:nvSpPr>
        <p:spPr>
          <a:xfrm>
            <a:off x="5372100" y="6400412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www.hillelwayne.com/talks/qcon26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6080F-835F-F33C-61EB-59062D400B27}"/>
              </a:ext>
            </a:extLst>
          </p:cNvPr>
          <p:cNvSpPr txBox="1"/>
          <p:nvPr userDrawn="1"/>
        </p:nvSpPr>
        <p:spPr>
          <a:xfrm>
            <a:off x="838200" y="6400412"/>
            <a:ext cx="323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@hillelwayne.com</a:t>
            </a:r>
          </a:p>
        </p:txBody>
      </p:sp>
    </p:spTree>
    <p:extLst>
      <p:ext uri="{BB962C8B-B14F-4D97-AF65-F5344CB8AC3E}">
        <p14:creationId xmlns:p14="http://schemas.microsoft.com/office/powerpoint/2010/main" val="17727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1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sv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3.sv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pub.com/logic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E8C2-F01C-46A7-9FA3-0FA2D9009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find resilience bugs in systems that don't exist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66F30-D55E-4EBD-9FC0-ED816D747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Hillel Wayne</a:t>
            </a:r>
          </a:p>
        </p:txBody>
      </p:sp>
    </p:spTree>
    <p:extLst>
      <p:ext uri="{BB962C8B-B14F-4D97-AF65-F5344CB8AC3E}">
        <p14:creationId xmlns:p14="http://schemas.microsoft.com/office/powerpoint/2010/main" val="15957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6"/>
    </mc:Choice>
    <mc:Fallback xmlns="">
      <p:transition spd="slow" advTm="49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ng-doer-error00000117">
            <a:hlinkClick r:id="" action="ppaction://media"/>
            <a:extLst>
              <a:ext uri="{FF2B5EF4-FFF2-40B4-BE49-F238E27FC236}">
                <a16:creationId xmlns:a16="http://schemas.microsoft.com/office/drawing/2014/main" id="{B5DEE747-8552-FA78-3083-4D85A5028C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ng-doer-error00000278">
            <a:hlinkClick r:id="" action="ppaction://media"/>
            <a:extLst>
              <a:ext uri="{FF2B5EF4-FFF2-40B4-BE49-F238E27FC236}">
                <a16:creationId xmlns:a16="http://schemas.microsoft.com/office/drawing/2014/main" id="{600448E8-7F84-3447-7FDC-CAF165F808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0CA17A-5803-F870-5208-5E1D6854CE8E}"/>
                  </a:ext>
                </a:extLst>
              </p14:cNvPr>
              <p14:cNvContentPartPr/>
              <p14:nvPr/>
            </p14:nvContentPartPr>
            <p14:xfrm>
              <a:off x="5755320" y="40204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0CA17A-5803-F870-5208-5E1D6854CE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960" y="4011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17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52EE-6DE7-6833-7C98-2FC2176B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8E36-DFDF-33AE-B5D8-C569BA0D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and languages that do this</a:t>
            </a:r>
          </a:p>
          <a:p>
            <a:r>
              <a:rPr lang="en-US" dirty="0"/>
              <a:t>We are </a:t>
            </a:r>
            <a:r>
              <a:rPr lang="en-US" b="1" dirty="0"/>
              <a:t>not</a:t>
            </a:r>
            <a:r>
              <a:rPr lang="en-US" dirty="0"/>
              <a:t> covering them</a:t>
            </a:r>
          </a:p>
          <a:p>
            <a:r>
              <a:rPr lang="en-US" dirty="0"/>
              <a:t>We are covering the </a:t>
            </a:r>
            <a:r>
              <a:rPr lang="en-US" b="1" dirty="0"/>
              <a:t>perspectives </a:t>
            </a:r>
            <a:r>
              <a:rPr lang="en-US" dirty="0"/>
              <a:t>of formal methods</a:t>
            </a:r>
          </a:p>
        </p:txBody>
      </p:sp>
    </p:spTree>
    <p:extLst>
      <p:ext uri="{BB962C8B-B14F-4D97-AF65-F5344CB8AC3E}">
        <p14:creationId xmlns:p14="http://schemas.microsoft.com/office/powerpoint/2010/main" val="37524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38B19-7FDA-8F1D-33F3-8B41E0A6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3B84-4E2E-D34C-6C8D-808F7B52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859A-E37A-3315-96B0-2E1F9479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  <a:p>
            <a:r>
              <a:rPr lang="en-US" dirty="0"/>
              <a:t>Verification</a:t>
            </a:r>
          </a:p>
          <a:p>
            <a:r>
              <a:rPr lang="en-US" dirty="0"/>
              <a:t>Environments</a:t>
            </a:r>
          </a:p>
        </p:txBody>
      </p:sp>
    </p:spTree>
    <p:extLst>
      <p:ext uri="{BB962C8B-B14F-4D97-AF65-F5344CB8AC3E}">
        <p14:creationId xmlns:p14="http://schemas.microsoft.com/office/powerpoint/2010/main" val="23697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"/>
    </mc:Choice>
    <mc:Fallback xmlns="">
      <p:transition spd="slow" advTm="26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8172-486B-647B-8826-499188B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8219-8FCD-2461-857C-CB92AD11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Properties: What it means for systems to be "correct"</a:t>
            </a:r>
          </a:p>
          <a:p>
            <a:r>
              <a:rPr lang="en-US" dirty="0"/>
              <a:t>Verification: How we can verify correctness</a:t>
            </a:r>
          </a:p>
          <a:p>
            <a:r>
              <a:rPr lang="en-US" dirty="0"/>
              <a:t>Environment: What we need to make correctness possible</a:t>
            </a:r>
          </a:p>
        </p:txBody>
      </p:sp>
    </p:spTree>
    <p:extLst>
      <p:ext uri="{BB962C8B-B14F-4D97-AF65-F5344CB8AC3E}">
        <p14:creationId xmlns:p14="http://schemas.microsoft.com/office/powerpoint/2010/main" val="102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"/>
    </mc:Choice>
    <mc:Fallback xmlns="">
      <p:transition spd="slow" advTm="26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24950-ADDA-51CD-DA84-9FAA88F8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www.hillelwayne.com/talks/qcon26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E79FC-B8C7-0BD0-73A7-77BF3E23B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303B-D8FE-1131-B22C-466C09C6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05FE-731A-F349-A0D5-E812385A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Something that should be true of the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"We have %99.999 uptime"</a:t>
            </a: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All messages follow their schemas</a:t>
            </a: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assert max([1,2,3]) == 3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" We don't do the thing more than once" (safety)</a:t>
            </a:r>
          </a:p>
          <a:p>
            <a:pPr marL="514350" indent="-514350">
              <a:buAutoNum type="arabicPeriod"/>
            </a:pPr>
            <a:r>
              <a:rPr lang="en-US" dirty="0"/>
              <a:t>" We do the thing at least once " (liveness)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ABFD8-DB64-F0EB-0513-C574749A84BF}"/>
              </a:ext>
            </a:extLst>
          </p:cNvPr>
          <p:cNvGrpSpPr/>
          <p:nvPr/>
        </p:nvGrpSpPr>
        <p:grpSpPr>
          <a:xfrm>
            <a:off x="2626092" y="1713297"/>
            <a:ext cx="3226068" cy="2558716"/>
            <a:chOff x="2626092" y="1713297"/>
            <a:chExt cx="3226068" cy="25587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083A7D9-4782-794D-6E6D-E0BE523984FE}"/>
                </a:ext>
              </a:extLst>
            </p:cNvPr>
            <p:cNvSpPr/>
            <p:nvPr/>
          </p:nvSpPr>
          <p:spPr>
            <a:xfrm>
              <a:off x="2626092" y="2110339"/>
              <a:ext cx="3226068" cy="2161674"/>
            </a:xfrm>
            <a:prstGeom prst="round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F46B43-5FCD-06B3-8280-5E732325BE93}"/>
                </a:ext>
              </a:extLst>
            </p:cNvPr>
            <p:cNvSpPr txBox="1"/>
            <p:nvPr/>
          </p:nvSpPr>
          <p:spPr>
            <a:xfrm>
              <a:off x="3003082" y="1713297"/>
              <a:ext cx="2055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10,000 QPS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BCF7E5-FA93-A897-E2F3-DD87774B4668}"/>
              </a:ext>
            </a:extLst>
          </p:cNvPr>
          <p:cNvGrpSpPr/>
          <p:nvPr/>
        </p:nvGrpSpPr>
        <p:grpSpPr>
          <a:xfrm>
            <a:off x="1761423" y="278041"/>
            <a:ext cx="6400800" cy="4794473"/>
            <a:chOff x="1761423" y="278041"/>
            <a:chExt cx="6400800" cy="47944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446AB5-0D6C-FCE8-30D8-4B4A5E715181}"/>
                </a:ext>
              </a:extLst>
            </p:cNvPr>
            <p:cNvSpPr/>
            <p:nvPr/>
          </p:nvSpPr>
          <p:spPr>
            <a:xfrm>
              <a:off x="1761423" y="702644"/>
              <a:ext cx="6400800" cy="4369870"/>
            </a:xfrm>
            <a:prstGeom prst="round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69F9BF-83E2-590A-F139-AC4488281976}"/>
                </a:ext>
              </a:extLst>
            </p:cNvPr>
            <p:cNvSpPr txBox="1"/>
            <p:nvPr/>
          </p:nvSpPr>
          <p:spPr>
            <a:xfrm>
              <a:off x="3003082" y="278041"/>
              <a:ext cx="1684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 QPS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01DFEA-4CF4-677C-AE3A-AFE481E67A29}"/>
              </a:ext>
            </a:extLst>
          </p:cNvPr>
          <p:cNvSpPr txBox="1"/>
          <p:nvPr/>
        </p:nvSpPr>
        <p:spPr>
          <a:xfrm>
            <a:off x="763636" y="5418098"/>
            <a:ext cx="392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10,000 QPS =&gt; 2 QPS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FE99B-2B6A-EB7B-A799-D5F104E02100}"/>
              </a:ext>
            </a:extLst>
          </p:cNvPr>
          <p:cNvSpPr txBox="1"/>
          <p:nvPr/>
        </p:nvSpPr>
        <p:spPr>
          <a:xfrm>
            <a:off x="5516299" y="5418098"/>
            <a:ext cx="529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(implication)</a:t>
            </a:r>
          </a:p>
        </p:txBody>
      </p:sp>
    </p:spTree>
    <p:extLst>
      <p:ext uri="{BB962C8B-B14F-4D97-AF65-F5344CB8AC3E}">
        <p14:creationId xmlns:p14="http://schemas.microsoft.com/office/powerpoint/2010/main" val="37977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7B41-9F00-05BB-7D7B-3574DFD2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=&gt; 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AD5E51-FD94-4DF8-46C4-9A079F4D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998663" indent="-1998663">
              <a:buNone/>
            </a:pPr>
            <a:r>
              <a:rPr lang="en-US" sz="3200" dirty="0"/>
              <a:t>No memory errors =&gt; No use-after-free errors</a:t>
            </a:r>
          </a:p>
          <a:p>
            <a:pPr marL="1998663" indent="-1998663">
              <a:buNone/>
            </a:pPr>
            <a:endParaRPr lang="en-US" sz="3200" dirty="0"/>
          </a:p>
          <a:p>
            <a:pPr marL="1998663" indent="-1998663">
              <a:buNone/>
            </a:pPr>
            <a:r>
              <a:rPr lang="en-US" sz="3200" dirty="0"/>
              <a:t>Exactly Once Delivery =&gt; At Least Once Delivery</a:t>
            </a:r>
          </a:p>
          <a:p>
            <a:pPr marL="1998663" indent="-1998663">
              <a:buNone/>
            </a:pPr>
            <a:endParaRPr lang="en-US" sz="3200" dirty="0"/>
          </a:p>
          <a:p>
            <a:pPr marL="1998663" indent="-1998663">
              <a:buNone/>
            </a:pPr>
            <a:r>
              <a:rPr lang="en-US" sz="3200" dirty="0"/>
              <a:t>GDPR compliance =&gt; cookie banners!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95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0929-7D59-F4A3-AF3F-1E1AA097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properties are stronger than others.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05CBC-DD9B-1951-A28F-747DCF0A3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C770D3-5975-BCE0-7E86-CD37C942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r>
              <a:rPr lang="en-US" dirty="0"/>
              <a:t> (v 0.1)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ACB0A9-ABB8-9040-67CA-D88CB87A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actually_do_the_thing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2308-3EB6-1D18-8B99-11070EC9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180A0C1-246D-178A-3716-CCFBFD96DC63}"/>
              </a:ext>
            </a:extLst>
          </p:cNvPr>
          <p:cNvSpPr txBox="1">
            <a:spLocks/>
          </p:cNvSpPr>
          <p:nvPr/>
        </p:nvSpPr>
        <p:spPr>
          <a:xfrm>
            <a:off x="347663" y="2504271"/>
            <a:ext cx="4297680" cy="867930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"the user buys something with a coupon"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D2B736E-9551-C8F1-50C5-329715738FAB}"/>
              </a:ext>
            </a:extLst>
          </p:cNvPr>
          <p:cNvSpPr txBox="1">
            <a:spLocks/>
          </p:cNvSpPr>
          <p:nvPr/>
        </p:nvSpPr>
        <p:spPr>
          <a:xfrm>
            <a:off x="6421085" y="670149"/>
            <a:ext cx="4135336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user_login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09D0C02-9F88-29F6-81E9-DD849FD485A7}"/>
              </a:ext>
            </a:extLst>
          </p:cNvPr>
          <p:cNvSpPr txBox="1">
            <a:spLocks/>
          </p:cNvSpPr>
          <p:nvPr/>
        </p:nvSpPr>
        <p:spPr>
          <a:xfrm>
            <a:off x="6421085" y="1403927"/>
            <a:ext cx="4135336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show_items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C5596E3-FB8C-D87D-07ED-ECE38CE36B84}"/>
              </a:ext>
            </a:extLst>
          </p:cNvPr>
          <p:cNvSpPr txBox="1">
            <a:spLocks/>
          </p:cNvSpPr>
          <p:nvPr/>
        </p:nvSpPr>
        <p:spPr>
          <a:xfrm>
            <a:off x="6421085" y="2192513"/>
            <a:ext cx="4135336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add_item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A17146B-4012-A940-748A-B3536DAEA8A4}"/>
              </a:ext>
            </a:extLst>
          </p:cNvPr>
          <p:cNvSpPr txBox="1">
            <a:spLocks/>
          </p:cNvSpPr>
          <p:nvPr/>
        </p:nvSpPr>
        <p:spPr>
          <a:xfrm>
            <a:off x="6421083" y="3006804"/>
            <a:ext cx="4135336" cy="481927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enter_checkout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AEC9A04-BD09-942A-1521-1AB4A1E8F618}"/>
              </a:ext>
            </a:extLst>
          </p:cNvPr>
          <p:cNvSpPr txBox="1">
            <a:spLocks/>
          </p:cNvSpPr>
          <p:nvPr/>
        </p:nvSpPr>
        <p:spPr>
          <a:xfrm>
            <a:off x="6421084" y="3846031"/>
            <a:ext cx="4135336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apply_coupon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E3614E-E6F3-FB5A-F5D9-A6B761A4CF1A}"/>
              </a:ext>
            </a:extLst>
          </p:cNvPr>
          <p:cNvSpPr txBox="1">
            <a:spLocks/>
          </p:cNvSpPr>
          <p:nvPr/>
        </p:nvSpPr>
        <p:spPr>
          <a:xfrm>
            <a:off x="6421083" y="4660322"/>
            <a:ext cx="4135336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add_shipping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6DEA637-DEC5-0482-11C2-3D83C0EFE023}"/>
              </a:ext>
            </a:extLst>
          </p:cNvPr>
          <p:cNvSpPr txBox="1">
            <a:spLocks/>
          </p:cNvSpPr>
          <p:nvPr/>
        </p:nvSpPr>
        <p:spPr>
          <a:xfrm>
            <a:off x="6421083" y="5454073"/>
            <a:ext cx="4135336" cy="481927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test </a:t>
            </a:r>
            <a:r>
              <a:rPr lang="en-US" dirty="0" err="1">
                <a:latin typeface="Sometype Mono" panose="020B0009020203030204" pitchFamily="49" charset="0"/>
              </a:rPr>
              <a:t>complete_order</a:t>
            </a:r>
            <a:endParaRPr lang="en-US" dirty="0">
              <a:latin typeface="Sometype Mono" panose="020B0009020203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B2C76-04B7-0A3D-68B7-4FD9845DCE90}"/>
              </a:ext>
            </a:extLst>
          </p:cNvPr>
          <p:cNvSpPr txBox="1"/>
          <p:nvPr/>
        </p:nvSpPr>
        <p:spPr>
          <a:xfrm>
            <a:off x="5040489" y="265286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28634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FC7E9-467A-8FEA-8B34-253B660E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A93D999-C39F-D9FC-F20F-76892F1F0ECF}"/>
              </a:ext>
            </a:extLst>
          </p:cNvPr>
          <p:cNvGrpSpPr/>
          <p:nvPr/>
        </p:nvGrpSpPr>
        <p:grpSpPr>
          <a:xfrm>
            <a:off x="2626092" y="1713297"/>
            <a:ext cx="3226068" cy="2558716"/>
            <a:chOff x="2626092" y="1713297"/>
            <a:chExt cx="3226068" cy="255871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9D8468-8270-F861-B3C8-F5654EF87B8F}"/>
                </a:ext>
              </a:extLst>
            </p:cNvPr>
            <p:cNvSpPr/>
            <p:nvPr/>
          </p:nvSpPr>
          <p:spPr>
            <a:xfrm>
              <a:off x="2626092" y="2110339"/>
              <a:ext cx="3226068" cy="2161674"/>
            </a:xfrm>
            <a:prstGeom prst="round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09489D-122F-62BF-F3EB-0F2C780A40E9}"/>
                </a:ext>
              </a:extLst>
            </p:cNvPr>
            <p:cNvSpPr txBox="1"/>
            <p:nvPr/>
          </p:nvSpPr>
          <p:spPr>
            <a:xfrm>
              <a:off x="3003082" y="1713297"/>
              <a:ext cx="2055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10,000 QPS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530D76-9D9F-A67C-2BD5-A617BC69BDD4}"/>
              </a:ext>
            </a:extLst>
          </p:cNvPr>
          <p:cNvGrpSpPr/>
          <p:nvPr/>
        </p:nvGrpSpPr>
        <p:grpSpPr>
          <a:xfrm>
            <a:off x="1761423" y="278041"/>
            <a:ext cx="6400800" cy="4794473"/>
            <a:chOff x="1761423" y="278041"/>
            <a:chExt cx="6400800" cy="47944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4C14D42-BD32-9ABA-7BDD-4413E1C56A7D}"/>
                </a:ext>
              </a:extLst>
            </p:cNvPr>
            <p:cNvSpPr/>
            <p:nvPr/>
          </p:nvSpPr>
          <p:spPr>
            <a:xfrm>
              <a:off x="1761423" y="702644"/>
              <a:ext cx="6400800" cy="4369870"/>
            </a:xfrm>
            <a:prstGeom prst="round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94A47E-09A7-57FA-8386-2584C26C8E0D}"/>
                </a:ext>
              </a:extLst>
            </p:cNvPr>
            <p:cNvSpPr txBox="1"/>
            <p:nvPr/>
          </p:nvSpPr>
          <p:spPr>
            <a:xfrm>
              <a:off x="3003082" y="278041"/>
              <a:ext cx="1684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 QPS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95AF34-7B3B-3CC4-BFFF-ABA2886E9ABE}"/>
              </a:ext>
            </a:extLst>
          </p:cNvPr>
          <p:cNvSpPr txBox="1"/>
          <p:nvPr/>
        </p:nvSpPr>
        <p:spPr>
          <a:xfrm>
            <a:off x="720563" y="5418098"/>
            <a:ext cx="456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!(2 QPS) =&gt; !(10,000 QPS)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18BA0F-CB7D-4F11-8FC6-0DD36E5822CC}"/>
              </a:ext>
            </a:extLst>
          </p:cNvPr>
          <p:cNvSpPr/>
          <p:nvPr/>
        </p:nvSpPr>
        <p:spPr>
          <a:xfrm>
            <a:off x="4056672" y="2622265"/>
            <a:ext cx="487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FCDE4-E034-8128-5BD6-942667C8E196}"/>
              </a:ext>
            </a:extLst>
          </p:cNvPr>
          <p:cNvSpPr/>
          <p:nvPr/>
        </p:nvSpPr>
        <p:spPr>
          <a:xfrm>
            <a:off x="6652760" y="2622265"/>
            <a:ext cx="572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5A015-4D3D-F7D6-A62A-EF348DAE9EDF}"/>
              </a:ext>
            </a:extLst>
          </p:cNvPr>
          <p:cNvSpPr/>
          <p:nvPr/>
        </p:nvSpPr>
        <p:spPr>
          <a:xfrm>
            <a:off x="9109754" y="2622265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D641B-30F1-0F50-8B7B-DA07FEB2AFCB}"/>
              </a:ext>
            </a:extLst>
          </p:cNvPr>
          <p:cNvSpPr txBox="1"/>
          <p:nvPr/>
        </p:nvSpPr>
        <p:spPr>
          <a:xfrm>
            <a:off x="5516299" y="5418098"/>
            <a:ext cx="529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(contrapositive)</a:t>
            </a:r>
          </a:p>
        </p:txBody>
      </p:sp>
    </p:spTree>
    <p:extLst>
      <p:ext uri="{BB962C8B-B14F-4D97-AF65-F5344CB8AC3E}">
        <p14:creationId xmlns:p14="http://schemas.microsoft.com/office/powerpoint/2010/main" val="2797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A84B-B5E9-E590-6FD4-0C59B0F5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6890BC6-62B1-A35F-38E9-C0E8CFFB5373}"/>
              </a:ext>
            </a:extLst>
          </p:cNvPr>
          <p:cNvSpPr txBox="1">
            <a:spLocks/>
          </p:cNvSpPr>
          <p:nvPr/>
        </p:nvSpPr>
        <p:spPr>
          <a:xfrm>
            <a:off x="347662" y="2504271"/>
            <a:ext cx="4297817" cy="867930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"the user buys something with a coupon"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1D83FD7-66C8-8B80-7404-CF06A4308077}"/>
              </a:ext>
            </a:extLst>
          </p:cNvPr>
          <p:cNvSpPr txBox="1">
            <a:spLocks/>
          </p:cNvSpPr>
          <p:nvPr/>
        </p:nvSpPr>
        <p:spPr>
          <a:xfrm>
            <a:off x="6421085" y="670149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user_login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702C0B-F53F-5F3C-F329-15ADDCEE48AB}"/>
              </a:ext>
            </a:extLst>
          </p:cNvPr>
          <p:cNvSpPr txBox="1">
            <a:spLocks/>
          </p:cNvSpPr>
          <p:nvPr/>
        </p:nvSpPr>
        <p:spPr>
          <a:xfrm>
            <a:off x="6421085" y="1403927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show_items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05F0315-64F0-47B0-63BF-FD3E1B3D2399}"/>
              </a:ext>
            </a:extLst>
          </p:cNvPr>
          <p:cNvSpPr txBox="1">
            <a:spLocks/>
          </p:cNvSpPr>
          <p:nvPr/>
        </p:nvSpPr>
        <p:spPr>
          <a:xfrm>
            <a:off x="6421085" y="2192513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add_item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05BA1BA-0D76-5AED-56A7-4A2D6F79A71A}"/>
              </a:ext>
            </a:extLst>
          </p:cNvPr>
          <p:cNvSpPr txBox="1">
            <a:spLocks/>
          </p:cNvSpPr>
          <p:nvPr/>
        </p:nvSpPr>
        <p:spPr>
          <a:xfrm>
            <a:off x="6421083" y="3006804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enter_checkout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4E6CBE3-D4EE-3932-0173-9E85917CC1AE}"/>
              </a:ext>
            </a:extLst>
          </p:cNvPr>
          <p:cNvSpPr txBox="1">
            <a:spLocks/>
          </p:cNvSpPr>
          <p:nvPr/>
        </p:nvSpPr>
        <p:spPr>
          <a:xfrm>
            <a:off x="6421084" y="3846031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apply_coupon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896279A-C630-DB40-1DC1-C5493BE354D4}"/>
              </a:ext>
            </a:extLst>
          </p:cNvPr>
          <p:cNvSpPr txBox="1">
            <a:spLocks/>
          </p:cNvSpPr>
          <p:nvPr/>
        </p:nvSpPr>
        <p:spPr>
          <a:xfrm>
            <a:off x="6421083" y="4660322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add_shipping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7B304192-D3BA-2154-744A-5F003E5561B4}"/>
              </a:ext>
            </a:extLst>
          </p:cNvPr>
          <p:cNvSpPr txBox="1">
            <a:spLocks/>
          </p:cNvSpPr>
          <p:nvPr/>
        </p:nvSpPr>
        <p:spPr>
          <a:xfrm>
            <a:off x="6421083" y="5454073"/>
            <a:ext cx="4133088" cy="480131"/>
          </a:xfrm>
          <a:prstGeom prst="rect">
            <a:avLst/>
          </a:prstGeom>
          <a:ln w="254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Sometype Mono" panose="020B0009020203030204" pitchFamily="49" charset="0"/>
              </a:rPr>
              <a:t>test </a:t>
            </a:r>
            <a:r>
              <a:rPr lang="en-US" dirty="0" err="1">
                <a:solidFill>
                  <a:schemeClr val="accent6"/>
                </a:solidFill>
                <a:latin typeface="Sometype Mono" panose="020B0009020203030204" pitchFamily="49" charset="0"/>
              </a:rPr>
              <a:t>complete_order</a:t>
            </a:r>
            <a:endParaRPr lang="en-US" dirty="0">
              <a:solidFill>
                <a:schemeClr val="accent6"/>
              </a:solidFill>
              <a:latin typeface="Sometype Mono" panose="020B0009020203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D5984-1E7B-305B-2436-12422468CD4C}"/>
              </a:ext>
            </a:extLst>
          </p:cNvPr>
          <p:cNvSpPr txBox="1"/>
          <p:nvPr/>
        </p:nvSpPr>
        <p:spPr>
          <a:xfrm>
            <a:off x="5040489" y="265286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&lt;=</a:t>
            </a:r>
          </a:p>
        </p:txBody>
      </p:sp>
    </p:spTree>
    <p:extLst>
      <p:ext uri="{BB962C8B-B14F-4D97-AF65-F5344CB8AC3E}">
        <p14:creationId xmlns:p14="http://schemas.microsoft.com/office/powerpoint/2010/main" val="30023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D02ED-A274-1EB1-B673-1DD68012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9EC8-7C1C-944A-BA8E-FEE4CE12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Strong properties show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that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system is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correct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Weak properties show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why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system is </a:t>
            </a:r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incorrect</a:t>
            </a: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4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C6A8-2C79-65CF-1CD2-1858C99C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9875-45DF-960F-48BF-8AA0B568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thing doer</a:t>
            </a:r>
          </a:p>
        </p:txBody>
      </p:sp>
      <p:sp>
        <p:nvSpPr>
          <p:cNvPr id="3" name="!!tb">
            <a:extLst>
              <a:ext uri="{FF2B5EF4-FFF2-40B4-BE49-F238E27FC236}">
                <a16:creationId xmlns:a16="http://schemas.microsoft.com/office/drawing/2014/main" id="{8CA423E9-F9C5-11DF-9E18-B6BB9B8BC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96508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actually_do_the_thing</a:t>
            </a:r>
            <a:r>
              <a:rPr lang="en-US" dirty="0"/>
              <a:t> || fail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D87BCA-5150-B0D9-E33B-C703AD3FB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696508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actually_do_the_thing</a:t>
            </a:r>
            <a:r>
              <a:rPr lang="en-US" dirty="0"/>
              <a:t> || fail</a:t>
            </a:r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0FEF2-19C1-1B4D-B960-2E2D1EC09903}"/>
              </a:ext>
            </a:extLst>
          </p:cNvPr>
          <p:cNvSpPr txBox="1"/>
          <p:nvPr/>
        </p:nvSpPr>
        <p:spPr>
          <a:xfrm>
            <a:off x="838200" y="4211108"/>
            <a:ext cx="4899379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don't do thing more than once</a:t>
            </a:r>
          </a:p>
          <a:p>
            <a:r>
              <a:rPr lang="en-US" sz="2400" dirty="0"/>
              <a:t>We do thing at least once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D85521-40D0-BB4C-72FF-7051604430EF}"/>
              </a:ext>
            </a:extLst>
          </p:cNvPr>
          <p:cNvCxnSpPr/>
          <p:nvPr/>
        </p:nvCxnSpPr>
        <p:spPr>
          <a:xfrm flipV="1">
            <a:off x="4902200" y="2514600"/>
            <a:ext cx="13081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5249A7-F253-2F47-3023-36559189BE8D}"/>
              </a:ext>
            </a:extLst>
          </p:cNvPr>
          <p:cNvCxnSpPr>
            <a:cxnSpLocks/>
          </p:cNvCxnSpPr>
          <p:nvPr/>
        </p:nvCxnSpPr>
        <p:spPr>
          <a:xfrm>
            <a:off x="4902200" y="2653052"/>
            <a:ext cx="1308100" cy="471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44EC8-B5BC-5AFE-3573-57FF0FA5D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4133"/>
            <a:ext cx="5181600" cy="5702830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PARAM </a:t>
            </a:r>
            <a:r>
              <a:rPr lang="en-US" dirty="0" err="1">
                <a:latin typeface="Sometype Mono" panose="020B0009020203030204" pitchFamily="49" charset="0"/>
              </a:rPr>
              <a:t>NumProcs</a:t>
            </a: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Check =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⋁ –marked ⋀ step' = "Do"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⋁ marked  ⋀ step' = "Done"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Do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⋀ step = "Do"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⋀ ⋁ ⋀ done' = @ 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    ⋀ step' = "Mark"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  ⋁ step' = "Check"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Mark =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⋀ marked'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ometype Mono" panose="020B0009020203030204" pitchFamily="49" charset="0"/>
              </a:rPr>
              <a:t>  ⋀ step' = "Done"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5AB4A1-E164-EB8A-679D-00ADCD1A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474133"/>
            <a:ext cx="5181600" cy="1879962"/>
          </a:xfrm>
          <a:ln w="28575"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Safety ≅  □(done &lt; 2)</a:t>
            </a:r>
          </a:p>
          <a:p>
            <a:pPr marL="0" indent="0"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Liveness ≅ ◇(done &gt; 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F6FFD5-7AB6-EE94-33A9-0AA654243928}"/>
              </a:ext>
            </a:extLst>
          </p:cNvPr>
          <p:cNvSpPr/>
          <p:nvPr/>
        </p:nvSpPr>
        <p:spPr>
          <a:xfrm>
            <a:off x="2931021" y="7880968"/>
            <a:ext cx="583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Probably hide this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A3921-136B-F12C-EB52-7D864120E886}"/>
              </a:ext>
            </a:extLst>
          </p:cNvPr>
          <p:cNvSpPr/>
          <p:nvPr/>
        </p:nvSpPr>
        <p:spPr>
          <a:xfrm rot="910112">
            <a:off x="1535000" y="2497975"/>
            <a:ext cx="91219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 is boring</a:t>
            </a:r>
          </a:p>
        </p:txBody>
      </p:sp>
    </p:spTree>
    <p:extLst>
      <p:ext uri="{BB962C8B-B14F-4D97-AF65-F5344CB8AC3E}">
        <p14:creationId xmlns:p14="http://schemas.microsoft.com/office/powerpoint/2010/main" val="10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64293FD-C9FA-901A-D8A8-1A996646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Earth globe: Africa and Europe with solid fill">
            <a:extLst>
              <a:ext uri="{FF2B5EF4-FFF2-40B4-BE49-F238E27FC236}">
                <a16:creationId xmlns:a16="http://schemas.microsoft.com/office/drawing/2014/main" id="{E2C83D36-21DC-9AC2-FF7C-A35EE605A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040" y="4417336"/>
            <a:ext cx="914400" cy="914400"/>
          </a:xfrm>
        </p:spPr>
      </p:pic>
      <p:pic>
        <p:nvPicPr>
          <p:cNvPr id="7" name="Graphic 6" descr="Processor outline">
            <a:extLst>
              <a:ext uri="{FF2B5EF4-FFF2-40B4-BE49-F238E27FC236}">
                <a16:creationId xmlns:a16="http://schemas.microsoft.com/office/drawing/2014/main" id="{8179CB9E-CCEE-6E45-E4D5-8CB75FE1C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040" y="2468574"/>
            <a:ext cx="914400" cy="914400"/>
          </a:xfrm>
          <a:prstGeom prst="rect">
            <a:avLst/>
          </a:prstGeom>
        </p:spPr>
      </p:pic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A5CD969-4480-5ED9-A8E8-3D82B6B293E3}"/>
              </a:ext>
            </a:extLst>
          </p:cNvPr>
          <p:cNvSpPr txBox="1">
            <a:spLocks/>
          </p:cNvSpPr>
          <p:nvPr/>
        </p:nvSpPr>
        <p:spPr>
          <a:xfrm>
            <a:off x="827087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A2DE50E0-062A-8002-5F20-B0EA73C4E979}"/>
              </a:ext>
            </a:extLst>
          </p:cNvPr>
          <p:cNvSpPr txBox="1">
            <a:spLocks/>
          </p:cNvSpPr>
          <p:nvPr/>
        </p:nvSpPr>
        <p:spPr>
          <a:xfrm>
            <a:off x="2051675" y="2545557"/>
            <a:ext cx="4971695" cy="2562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step: {check, mark, do, done}</a:t>
            </a:r>
          </a:p>
          <a:p>
            <a:pPr marL="0" indent="0"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marked: Boolean</a:t>
            </a:r>
          </a:p>
          <a:p>
            <a:pPr marL="0" indent="0">
              <a:buNone/>
            </a:pPr>
            <a:endParaRPr lang="en-US" dirty="0">
              <a:latin typeface="Sometype Mono" panose="020B0009020203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metype Mono" panose="020B0009020203030204" pitchFamily="49" charset="0"/>
              </a:rPr>
              <a:t>#done: Int</a:t>
            </a:r>
          </a:p>
        </p:txBody>
      </p:sp>
      <p:pic>
        <p:nvPicPr>
          <p:cNvPr id="2" name="Graphic 1" descr="Processor outline">
            <a:extLst>
              <a:ext uri="{FF2B5EF4-FFF2-40B4-BE49-F238E27FC236}">
                <a16:creationId xmlns:a16="http://schemas.microsoft.com/office/drawing/2014/main" id="{7C49D369-3548-4509-8BEE-288337A49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040" y="3466435"/>
            <a:ext cx="914400" cy="9144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F76BC04-0F1C-5D46-01FB-9308B012A34D}"/>
              </a:ext>
            </a:extLst>
          </p:cNvPr>
          <p:cNvSpPr/>
          <p:nvPr/>
        </p:nvSpPr>
        <p:spPr>
          <a:xfrm>
            <a:off x="7444805" y="2505075"/>
            <a:ext cx="587828" cy="165236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362A03A-B662-5605-E5A1-BCDB0EAA44CC}"/>
              </a:ext>
            </a:extLst>
          </p:cNvPr>
          <p:cNvSpPr/>
          <p:nvPr/>
        </p:nvSpPr>
        <p:spPr>
          <a:xfrm>
            <a:off x="7444805" y="4417336"/>
            <a:ext cx="587828" cy="6910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08DAE-1F72-0EDB-7E78-F6A47F6DA04E}"/>
              </a:ext>
            </a:extLst>
          </p:cNvPr>
          <p:cNvSpPr txBox="1"/>
          <p:nvPr/>
        </p:nvSpPr>
        <p:spPr>
          <a:xfrm>
            <a:off x="8194220" y="3161519"/>
            <a:ext cx="286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Entirely in our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507F1-B4D0-D55A-FD8F-B117ABF32690}"/>
              </a:ext>
            </a:extLst>
          </p:cNvPr>
          <p:cNvSpPr txBox="1"/>
          <p:nvPr/>
        </p:nvSpPr>
        <p:spPr>
          <a:xfrm>
            <a:off x="8194221" y="4578172"/>
            <a:ext cx="330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Limited control</a:t>
            </a:r>
          </a:p>
        </p:txBody>
      </p:sp>
    </p:spTree>
    <p:extLst>
      <p:ext uri="{BB962C8B-B14F-4D97-AF65-F5344CB8AC3E}">
        <p14:creationId xmlns:p14="http://schemas.microsoft.com/office/powerpoint/2010/main" val="30239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" grpId="0" animBg="1"/>
      <p:bldP spid="4" grpId="0" animBg="1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E2194-0AB5-2586-C6E1-17E4FDEC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0B0F47A8-6A8B-5A06-8413-77067DF1DFF7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step: "check"</a:t>
            </a:r>
          </a:p>
          <a:p>
            <a:r>
              <a:rPr lang="en-US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D0C77553-3637-90F9-C24C-52214C945A6B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476C3077-AD2A-1669-4C71-82F404913BF4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F8733F02-418C-7A39-DBB9-DA18AC55D069}"/>
              </a:ext>
            </a:extLst>
          </p:cNvPr>
          <p:cNvSpPr/>
          <p:nvPr/>
        </p:nvSpPr>
        <p:spPr>
          <a:xfrm>
            <a:off x="8426247" y="1972080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2A91F4F8-5B51-6DFC-25AC-5CD97843AF2D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708AA696-62D8-F276-EF7B-2D31254163CD}"/>
              </a:ext>
            </a:extLst>
          </p:cNvPr>
          <p:cNvSpPr/>
          <p:nvPr/>
        </p:nvSpPr>
        <p:spPr>
          <a:xfrm>
            <a:off x="838200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6EF6D6-A0CB-4EC0-9AD4-0F16D9CE5418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95EFF-0F7C-8DF4-EFC8-A88592947B4E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102943" y="2619598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5C171A-8B2A-4C69-49F2-CB50BEDF8ABD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70FE57-CCEF-E2C6-8784-B6A19E80E214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20A748A3-E257-1B45-2899-0E8623806094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3F95077-DC39-F1F1-2E5B-8301F01D040C}"/>
              </a:ext>
            </a:extLst>
          </p:cNvPr>
          <p:cNvCxnSpPr/>
          <p:nvPr/>
        </p:nvCxnSpPr>
        <p:spPr>
          <a:xfrm rot="5400000">
            <a:off x="3885127" y="1118413"/>
            <a:ext cx="700238" cy="5058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1E1267DE-6ECD-77DF-D7CA-82532E1A8BC0}"/>
              </a:ext>
            </a:extLst>
          </p:cNvPr>
          <p:cNvSpPr/>
          <p:nvPr/>
        </p:nvSpPr>
        <p:spPr>
          <a:xfrm>
            <a:off x="3367549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3631D4-9A00-6125-61C0-5975B030C015}"/>
              </a:ext>
            </a:extLst>
          </p:cNvPr>
          <p:cNvCxnSpPr>
            <a:cxnSpLocks/>
          </p:cNvCxnSpPr>
          <p:nvPr/>
        </p:nvCxnSpPr>
        <p:spPr>
          <a:xfrm>
            <a:off x="2573594" y="4660663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8CFF39B-7169-2BAC-EC2A-F13B5DBD0C81}"/>
              </a:ext>
            </a:extLst>
          </p:cNvPr>
          <p:cNvCxnSpPr/>
          <p:nvPr/>
        </p:nvCxnSpPr>
        <p:spPr>
          <a:xfrm rot="5400000">
            <a:off x="2970572" y="4058770"/>
            <a:ext cx="12700" cy="252934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!!tb">
            <a:extLst>
              <a:ext uri="{FF2B5EF4-FFF2-40B4-BE49-F238E27FC236}">
                <a16:creationId xmlns:a16="http://schemas.microsoft.com/office/drawing/2014/main" id="{04BDDD20-328A-FF5F-E7D5-30C0A0A84D4B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B5946-2D05-6616-0502-0B22C5BACAAF}"/>
              </a:ext>
            </a:extLst>
          </p:cNvPr>
          <p:cNvSpPr txBox="1"/>
          <p:nvPr/>
        </p:nvSpPr>
        <p:spPr>
          <a:xfrm>
            <a:off x="6309530" y="563074"/>
            <a:ext cx="4899379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don't do thing more than once</a:t>
            </a:r>
          </a:p>
          <a:p>
            <a:r>
              <a:rPr lang="en-US" sz="2400" dirty="0"/>
              <a:t>We do thing at least once</a:t>
            </a:r>
          </a:p>
        </p:txBody>
      </p:sp>
    </p:spTree>
    <p:extLst>
      <p:ext uri="{BB962C8B-B14F-4D97-AF65-F5344CB8AC3E}">
        <p14:creationId xmlns:p14="http://schemas.microsoft.com/office/powerpoint/2010/main" val="30087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A1265-10C6-716B-6A10-4F3A629C5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7A3B6287-F3CC-B278-494D-B3A4DE5CCC06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step: "check"</a:t>
            </a:r>
          </a:p>
          <a:p>
            <a:r>
              <a:rPr lang="en-US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13D28201-9DF7-81B2-2101-39B4956DA1F0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1498982F-E57A-C45F-87A9-900673FFCC7A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1208A676-9504-E093-8775-A030FA615E8E}"/>
              </a:ext>
            </a:extLst>
          </p:cNvPr>
          <p:cNvSpPr/>
          <p:nvPr/>
        </p:nvSpPr>
        <p:spPr>
          <a:xfrm>
            <a:off x="8426247" y="1972080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6CD246F6-26A3-7652-6427-DB30672C3485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06B90F5D-3CBE-C5E8-161E-5BC171C73F8C}"/>
              </a:ext>
            </a:extLst>
          </p:cNvPr>
          <p:cNvSpPr/>
          <p:nvPr/>
        </p:nvSpPr>
        <p:spPr>
          <a:xfrm>
            <a:off x="838200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4D59EC-7D37-E3BF-B5D8-D7EA93974562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B2382B-A5E0-875B-C475-7F2C582C66E4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5102943" y="2619598"/>
            <a:ext cx="793955" cy="2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91FFD0-3630-1449-3C45-52E0A78FEE85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B004F8-5120-D131-AFDB-AE95AA7E8894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616CFA-D0F3-E57A-F7C0-5D16D7CDCDD4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CBAB965-3D58-FA5F-50DB-88C171953B24}"/>
              </a:ext>
            </a:extLst>
          </p:cNvPr>
          <p:cNvCxnSpPr/>
          <p:nvPr/>
        </p:nvCxnSpPr>
        <p:spPr>
          <a:xfrm rot="5400000">
            <a:off x="3885127" y="1118413"/>
            <a:ext cx="700238" cy="5058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90663E35-1519-7C8B-87DE-1948F97CD1C5}"/>
              </a:ext>
            </a:extLst>
          </p:cNvPr>
          <p:cNvSpPr/>
          <p:nvPr/>
        </p:nvSpPr>
        <p:spPr>
          <a:xfrm>
            <a:off x="3367549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7D17D2-2FE7-8F73-D4D0-2997A6576182}"/>
              </a:ext>
            </a:extLst>
          </p:cNvPr>
          <p:cNvCxnSpPr>
            <a:cxnSpLocks/>
          </p:cNvCxnSpPr>
          <p:nvPr/>
        </p:nvCxnSpPr>
        <p:spPr>
          <a:xfrm>
            <a:off x="2573594" y="4660663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D982AB7-4399-D2B0-CDAF-9E45D3685FE0}"/>
              </a:ext>
            </a:extLst>
          </p:cNvPr>
          <p:cNvCxnSpPr/>
          <p:nvPr/>
        </p:nvCxnSpPr>
        <p:spPr>
          <a:xfrm rot="5400000">
            <a:off x="2970572" y="4058770"/>
            <a:ext cx="12700" cy="252934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F33A5-2C44-9D98-B080-6D2FCF89B362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</p:txBody>
      </p:sp>
      <p:sp>
        <p:nvSpPr>
          <p:cNvPr id="3" name="Propbox">
            <a:extLst>
              <a:ext uri="{FF2B5EF4-FFF2-40B4-BE49-F238E27FC236}">
                <a16:creationId xmlns:a16="http://schemas.microsoft.com/office/drawing/2014/main" id="{FFD50FB9-EEBD-17C9-9F34-8E7E84840BCC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metype Mono" panose="020B0009020203030204" pitchFamily="49" charset="0"/>
              </a:rPr>
              <a:t>always (#done &lt; 2)</a:t>
            </a:r>
            <a:endParaRPr lang="en-US" sz="2400" b="1" dirty="0"/>
          </a:p>
          <a:p>
            <a:r>
              <a:rPr lang="en-US" sz="2400" dirty="0"/>
              <a:t>We do thing at least once</a:t>
            </a:r>
          </a:p>
        </p:txBody>
      </p:sp>
    </p:spTree>
    <p:extLst>
      <p:ext uri="{BB962C8B-B14F-4D97-AF65-F5344CB8AC3E}">
        <p14:creationId xmlns:p14="http://schemas.microsoft.com/office/powerpoint/2010/main" val="41155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3761-3613-B9B6-1D57-D65DCB6A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99892785-3974-8433-4333-148A00F6429C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step: "check"</a:t>
            </a:r>
          </a:p>
          <a:p>
            <a:r>
              <a:rPr lang="en-US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FE48AADE-1C3C-A6D4-8B2D-07D8D94F1F52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00894161-7D67-5EAE-73E1-FBCA3F07FCEE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A6013F8A-7ABB-9ABE-CEF2-353E2098908F}"/>
              </a:ext>
            </a:extLst>
          </p:cNvPr>
          <p:cNvSpPr/>
          <p:nvPr/>
        </p:nvSpPr>
        <p:spPr>
          <a:xfrm>
            <a:off x="8426247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B9BC7878-3695-9A32-5BC7-DCA9DE44B3F5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4192E471-9676-9F2E-7217-9AD3E2E89023}"/>
              </a:ext>
            </a:extLst>
          </p:cNvPr>
          <p:cNvSpPr/>
          <p:nvPr/>
        </p:nvSpPr>
        <p:spPr>
          <a:xfrm>
            <a:off x="838200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366003-9A2E-A967-32EB-130583FBAE53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559EA5-468A-8857-9256-96E4B1EF5296}"/>
              </a:ext>
            </a:extLst>
          </p:cNvPr>
          <p:cNvCxnSpPr/>
          <p:nvPr/>
        </p:nvCxnSpPr>
        <p:spPr>
          <a:xfrm>
            <a:off x="5102943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2ABE9C-7B2A-0A5E-CE1B-4D9631FD547C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C48B07-3911-5F10-906F-CD836F775CB9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5368B4B-AD42-E44B-726F-F244FF6001EB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C5D2859-ED51-0F2D-017B-B5A354169558}"/>
              </a:ext>
            </a:extLst>
          </p:cNvPr>
          <p:cNvCxnSpPr/>
          <p:nvPr/>
        </p:nvCxnSpPr>
        <p:spPr>
          <a:xfrm rot="5400000">
            <a:off x="3885127" y="1118413"/>
            <a:ext cx="700238" cy="5058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CB799566-066B-8F4C-B095-5D3C81D7A303}"/>
              </a:ext>
            </a:extLst>
          </p:cNvPr>
          <p:cNvSpPr/>
          <p:nvPr/>
        </p:nvSpPr>
        <p:spPr>
          <a:xfrm>
            <a:off x="3367549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68F96D-B5C1-133A-CF2F-AAAC3A947CF9}"/>
              </a:ext>
            </a:extLst>
          </p:cNvPr>
          <p:cNvCxnSpPr>
            <a:cxnSpLocks/>
          </p:cNvCxnSpPr>
          <p:nvPr/>
        </p:nvCxnSpPr>
        <p:spPr>
          <a:xfrm>
            <a:off x="2573594" y="4660663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0E3E867-D29D-AB37-5C1C-B203556F9101}"/>
              </a:ext>
            </a:extLst>
          </p:cNvPr>
          <p:cNvCxnSpPr/>
          <p:nvPr/>
        </p:nvCxnSpPr>
        <p:spPr>
          <a:xfrm rot="5400000">
            <a:off x="2970572" y="4058770"/>
            <a:ext cx="12700" cy="252934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69A1AF-8E55-683E-C016-40C3ED450758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0F218B1-9ACA-B793-533C-6D28E7DE5EF8}"/>
              </a:ext>
            </a:extLst>
          </p:cNvPr>
          <p:cNvCxnSpPr>
            <a:cxnSpLocks/>
          </p:cNvCxnSpPr>
          <p:nvPr/>
        </p:nvCxnSpPr>
        <p:spPr>
          <a:xfrm>
            <a:off x="838200" y="1896074"/>
            <a:ext cx="932344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1A19D-7D91-3EBA-FFAE-F6FDAB0E64C4}"/>
              </a:ext>
            </a:extLst>
          </p:cNvPr>
          <p:cNvCxnSpPr>
            <a:cxnSpLocks/>
          </p:cNvCxnSpPr>
          <p:nvPr/>
        </p:nvCxnSpPr>
        <p:spPr>
          <a:xfrm>
            <a:off x="838200" y="3391044"/>
            <a:ext cx="6794092" cy="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6720E6-C001-10EC-AFE9-A2CFD4245D68}"/>
              </a:ext>
            </a:extLst>
          </p:cNvPr>
          <p:cNvCxnSpPr>
            <a:cxnSpLocks/>
          </p:cNvCxnSpPr>
          <p:nvPr/>
        </p:nvCxnSpPr>
        <p:spPr>
          <a:xfrm>
            <a:off x="7597684" y="3351929"/>
            <a:ext cx="0" cy="211885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54E2A4-A629-5496-48B9-AAC367F621AB}"/>
              </a:ext>
            </a:extLst>
          </p:cNvPr>
          <p:cNvCxnSpPr>
            <a:cxnSpLocks/>
          </p:cNvCxnSpPr>
          <p:nvPr/>
        </p:nvCxnSpPr>
        <p:spPr>
          <a:xfrm>
            <a:off x="914400" y="5470779"/>
            <a:ext cx="6717892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Propbox">
            <a:extLst>
              <a:ext uri="{FF2B5EF4-FFF2-40B4-BE49-F238E27FC236}">
                <a16:creationId xmlns:a16="http://schemas.microsoft.com/office/drawing/2014/main" id="{A06B67DB-9198-C22F-A16F-8B38480F4A97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latin typeface="Sometype Mono" panose="020B0009020203030204" pitchFamily="49" charset="0"/>
              </a:rPr>
              <a:t>eventually (#done &gt; 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4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F396D-86DE-88E8-ED3E-1A31646D7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A2B804-BD64-1462-388A-6F4B14AA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r>
              <a:rPr lang="en-US" dirty="0"/>
              <a:t> (v 0.1)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8836DF-AA67-DC71-85C7-C0CECC78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actually_do_the_thing</a:t>
            </a:r>
            <a:r>
              <a:rPr lang="en-US" dirty="0"/>
              <a:t> || fail</a:t>
            </a:r>
          </a:p>
        </p:txBody>
      </p:sp>
    </p:spTree>
    <p:extLst>
      <p:ext uri="{BB962C8B-B14F-4D97-AF65-F5344CB8AC3E}">
        <p14:creationId xmlns:p14="http://schemas.microsoft.com/office/powerpoint/2010/main" val="1687759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799E-CBC2-E955-EA0E-87904086E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4000EF3-EA30-5DAA-D220-256B5B28C9FF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step: "check"</a:t>
            </a:r>
          </a:p>
          <a:p>
            <a:r>
              <a:rPr lang="en-US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1A9ACD53-5F7E-33B4-1FAD-A1C38BF86732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01BB7EE3-E7AC-9D15-3E7F-BAA8A2978465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7CA20FDA-E02D-547B-741A-7B320FC04C01}"/>
              </a:ext>
            </a:extLst>
          </p:cNvPr>
          <p:cNvSpPr/>
          <p:nvPr/>
        </p:nvSpPr>
        <p:spPr>
          <a:xfrm>
            <a:off x="8426247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EB3F8598-A1B9-546C-E8E2-903CE49FE234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846290D8-1E53-A429-E42D-509B3976C0DB}"/>
              </a:ext>
            </a:extLst>
          </p:cNvPr>
          <p:cNvSpPr/>
          <p:nvPr/>
        </p:nvSpPr>
        <p:spPr>
          <a:xfrm>
            <a:off x="838200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E3A407-8FB1-AF45-F784-38139C64059C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23FFBE-67BE-250A-FFB7-82CB76F2FF04}"/>
              </a:ext>
            </a:extLst>
          </p:cNvPr>
          <p:cNvCxnSpPr/>
          <p:nvPr/>
        </p:nvCxnSpPr>
        <p:spPr>
          <a:xfrm>
            <a:off x="5102943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A81FFA-AB7D-614B-4CBE-AE1CDC329FDA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52512F-FB45-217A-1180-FDCD75D4BA0D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DE45109-C92D-A3AD-9C95-6B8E0839AA19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28E8BEF-F947-A2F9-A107-FD78C84BD5DC}"/>
              </a:ext>
            </a:extLst>
          </p:cNvPr>
          <p:cNvCxnSpPr/>
          <p:nvPr/>
        </p:nvCxnSpPr>
        <p:spPr>
          <a:xfrm rot="5400000">
            <a:off x="3885127" y="1118413"/>
            <a:ext cx="700238" cy="505869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9FC1B4CE-E3D6-4ACC-D463-E0174F081881}"/>
              </a:ext>
            </a:extLst>
          </p:cNvPr>
          <p:cNvSpPr/>
          <p:nvPr/>
        </p:nvSpPr>
        <p:spPr>
          <a:xfrm>
            <a:off x="3367549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56C73D-749F-D4C2-01D5-6EC07B3F1BF2}"/>
              </a:ext>
            </a:extLst>
          </p:cNvPr>
          <p:cNvCxnSpPr>
            <a:cxnSpLocks/>
          </p:cNvCxnSpPr>
          <p:nvPr/>
        </p:nvCxnSpPr>
        <p:spPr>
          <a:xfrm>
            <a:off x="2573594" y="4660663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1526231D-F645-3273-ADD8-107B0322776B}"/>
              </a:ext>
            </a:extLst>
          </p:cNvPr>
          <p:cNvCxnSpPr/>
          <p:nvPr/>
        </p:nvCxnSpPr>
        <p:spPr>
          <a:xfrm rot="5400000">
            <a:off x="2970572" y="4058770"/>
            <a:ext cx="12700" cy="252934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28E173-3568-B445-8B12-2CCBB43990F1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Tx/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4" name="Propbox">
            <a:extLst>
              <a:ext uri="{FF2B5EF4-FFF2-40B4-BE49-F238E27FC236}">
                <a16:creationId xmlns:a16="http://schemas.microsoft.com/office/drawing/2014/main" id="{6A113EF8-639B-85AB-4385-1B4AC5AE42A9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solidFill>
                  <a:schemeClr val="accent2"/>
                </a:solidFill>
                <a:latin typeface="Sometype Mono" panose="020B0009020203030204" pitchFamily="49" charset="0"/>
              </a:rPr>
              <a:t>eventually (#done &gt; 0)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5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56CC-D551-4A46-AC66-DFA548FBC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51488A2C-4818-86EC-B152-D417154FF3BB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step: "check"</a:t>
            </a:r>
          </a:p>
          <a:p>
            <a:r>
              <a:rPr lang="en-US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422E585A-30F5-27FB-277E-6F453372144B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68194D92-5089-FFBF-7ADD-CFBB4BD975D4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CB452F6A-AF38-4407-BB9F-926ACCEC4756}"/>
              </a:ext>
            </a:extLst>
          </p:cNvPr>
          <p:cNvSpPr/>
          <p:nvPr/>
        </p:nvSpPr>
        <p:spPr>
          <a:xfrm>
            <a:off x="8426247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31113316-C075-BFBE-8F10-4FC7FCC1777A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BF870D-AA6A-D182-79C8-4CA7FDE9136F}"/>
              </a:ext>
            </a:extLst>
          </p:cNvPr>
          <p:cNvCxnSpPr>
            <a:cxnSpLocks/>
          </p:cNvCxnSpPr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4FE532-9F0E-073A-30D6-B760D03ED757}"/>
              </a:ext>
            </a:extLst>
          </p:cNvPr>
          <p:cNvCxnSpPr>
            <a:cxnSpLocks/>
          </p:cNvCxnSpPr>
          <p:nvPr/>
        </p:nvCxnSpPr>
        <p:spPr>
          <a:xfrm>
            <a:off x="5102943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A8167D-E1EB-C84E-066F-03FF12CE71B4}"/>
              </a:ext>
            </a:extLst>
          </p:cNvPr>
          <p:cNvCxnSpPr>
            <a:cxnSpLocks/>
          </p:cNvCxnSpPr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C0ECCB4-A1E5-1869-543F-8C3726BFA25C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10BBC3A-534D-4DC5-6D8B-D30D1D1A6689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4624B2-EB09-C0E2-9DB5-79DBA2F2BA66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F6F5D3E-37F3-2E26-565D-9C5231F0A1DC}"/>
              </a:ext>
            </a:extLst>
          </p:cNvPr>
          <p:cNvCxnSpPr>
            <a:cxnSpLocks/>
            <a:stCxn id="10" idx="1"/>
            <a:endCxn id="5" idx="1"/>
          </p:cNvCxnSpPr>
          <p:nvPr/>
        </p:nvCxnSpPr>
        <p:spPr>
          <a:xfrm rot="5400000">
            <a:off x="2970572" y="2020323"/>
            <a:ext cx="12700" cy="2529349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pbox">
            <a:extLst>
              <a:ext uri="{FF2B5EF4-FFF2-40B4-BE49-F238E27FC236}">
                <a16:creationId xmlns:a16="http://schemas.microsoft.com/office/drawing/2014/main" id="{D91C45D5-5498-5B94-BEE8-1B191E142795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solidFill>
                  <a:schemeClr val="accent2"/>
                </a:solidFill>
                <a:latin typeface="Sometype Mono" panose="020B0009020203030204" pitchFamily="49" charset="0"/>
              </a:rPr>
              <a:t>eventually (#done &gt; 0)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0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04F4-E1E7-0726-2589-F5094C65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7E8767F-7B63-0241-8EFE-4ED115AE1EFE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step: [</a:t>
            </a:r>
            <a:r>
              <a:rPr lang="en-US" sz="1700" dirty="0">
                <a:solidFill>
                  <a:srgbClr val="00B0F0"/>
                </a:solidFill>
              </a:rPr>
              <a:t>c, </a:t>
            </a:r>
            <a:r>
              <a:rPr lang="en-US" sz="1700" dirty="0">
                <a:solidFill>
                  <a:srgbClr val="EE0000"/>
                </a:solidFill>
              </a:rPr>
              <a:t>c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marked: 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#done: 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A0A23F0D-050B-69EC-231A-DB67AE24162D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do, </a:t>
            </a:r>
            <a:r>
              <a:rPr lang="en-US" sz="1700" dirty="0">
                <a:solidFill>
                  <a:srgbClr val="FF0000"/>
                </a:solidFill>
              </a:rPr>
              <a:t>check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A5A88E9F-EB3B-B832-E89C-88A75E03BD0A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mark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EE0000"/>
                </a:solidFill>
              </a:rPr>
              <a:t>check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B31420FF-4E36-42FF-3B13-E74BC7995726}"/>
              </a:ext>
            </a:extLst>
          </p:cNvPr>
          <p:cNvSpPr/>
          <p:nvPr/>
        </p:nvSpPr>
        <p:spPr>
          <a:xfrm>
            <a:off x="8426247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done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rgbClr val="EE0000"/>
                </a:solidFill>
              </a:rPr>
              <a:t>check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99777FD4-ACA5-5B86-1E1E-2277A3D86E30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mark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rgbClr val="EE0000"/>
                </a:solidFill>
              </a:rPr>
              <a:t>mark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CF1537D4-6140-0E06-BA32-05907B5D71B7}"/>
              </a:ext>
            </a:extLst>
          </p:cNvPr>
          <p:cNvSpPr/>
          <p:nvPr/>
        </p:nvSpPr>
        <p:spPr>
          <a:xfrm>
            <a:off x="838200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check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rgbClr val="EE0000"/>
                </a:solidFill>
              </a:rPr>
              <a:t>do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F9188-3BA3-12B1-CE02-F02E6E5B2432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E7191D-A6F1-04C5-8EE4-6DB26E8EB126}"/>
              </a:ext>
            </a:extLst>
          </p:cNvPr>
          <p:cNvCxnSpPr/>
          <p:nvPr/>
        </p:nvCxnSpPr>
        <p:spPr>
          <a:xfrm>
            <a:off x="5102943" y="2622216"/>
            <a:ext cx="7939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28927B-F9BC-F5DF-CEFF-8D108BB6CD35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24D3151B-9C13-6B6D-58D0-76FC103712F0}"/>
              </a:ext>
            </a:extLst>
          </p:cNvPr>
          <p:cNvSpPr/>
          <p:nvPr/>
        </p:nvSpPr>
        <p:spPr>
          <a:xfrm>
            <a:off x="3367549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do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rgbClr val="EE0000"/>
                </a:solidFill>
              </a:rPr>
              <a:t>do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CF784-392A-208D-261D-0897CDF6AA41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C5F6E3B8-15E4-D4D2-2CBB-4DA75AE1E15F}"/>
              </a:ext>
            </a:extLst>
          </p:cNvPr>
          <p:cNvSpPr/>
          <p:nvPr/>
        </p:nvSpPr>
        <p:spPr>
          <a:xfrm>
            <a:off x="5896898" y="3997881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[</a:t>
            </a:r>
            <a:r>
              <a:rPr lang="en-US" sz="1700" dirty="0">
                <a:solidFill>
                  <a:srgbClr val="00B0F0"/>
                </a:solidFill>
              </a:rPr>
              <a:t>mark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rgbClr val="EE0000"/>
                </a:solidFill>
              </a:rPr>
              <a:t>do</a:t>
            </a:r>
            <a:r>
              <a:rPr lang="en-US" sz="1700" dirty="0">
                <a:solidFill>
                  <a:schemeClr val="tx1"/>
                </a:solidFill>
              </a:rPr>
              <a:t>]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61B50C-7467-EB0D-E08E-00F586ACB36C}"/>
              </a:ext>
            </a:extLst>
          </p:cNvPr>
          <p:cNvCxnSpPr>
            <a:stCxn id="5" idx="1"/>
            <a:endCxn id="17" idx="3"/>
          </p:cNvCxnSpPr>
          <p:nvPr/>
        </p:nvCxnSpPr>
        <p:spPr>
          <a:xfrm>
            <a:off x="1705897" y="3284997"/>
            <a:ext cx="0" cy="712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21F4BD-F0E0-556C-7BCE-FE68670B16B7}"/>
              </a:ext>
            </a:extLst>
          </p:cNvPr>
          <p:cNvCxnSpPr>
            <a:stCxn id="10" idx="1"/>
            <a:endCxn id="33" idx="3"/>
          </p:cNvCxnSpPr>
          <p:nvPr/>
        </p:nvCxnSpPr>
        <p:spPr>
          <a:xfrm>
            <a:off x="4235246" y="3284997"/>
            <a:ext cx="0" cy="712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850713-ACCD-B94A-9CFB-96BB9C16EF7E}"/>
              </a:ext>
            </a:extLst>
          </p:cNvPr>
          <p:cNvCxnSpPr>
            <a:stCxn id="11" idx="1"/>
            <a:endCxn id="6" idx="3"/>
          </p:cNvCxnSpPr>
          <p:nvPr/>
        </p:nvCxnSpPr>
        <p:spPr>
          <a:xfrm>
            <a:off x="6764595" y="3282379"/>
            <a:ext cx="0" cy="715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8D461F-714B-A6CC-16F4-4CDF05B1800F}"/>
              </a:ext>
            </a:extLst>
          </p:cNvPr>
          <p:cNvCxnSpPr>
            <a:stCxn id="33" idx="0"/>
            <a:endCxn id="6" idx="2"/>
          </p:cNvCxnSpPr>
          <p:nvPr/>
        </p:nvCxnSpPr>
        <p:spPr>
          <a:xfrm>
            <a:off x="5102943" y="4660663"/>
            <a:ext cx="7939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FC0F55-448D-E5D0-63BD-D5255A9638AE}"/>
              </a:ext>
            </a:extLst>
          </p:cNvPr>
          <p:cNvCxnSpPr>
            <a:stCxn id="17" idx="0"/>
            <a:endCxn id="33" idx="2"/>
          </p:cNvCxnSpPr>
          <p:nvPr/>
        </p:nvCxnSpPr>
        <p:spPr>
          <a:xfrm>
            <a:off x="2573594" y="4660663"/>
            <a:ext cx="7939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40D11D-7F86-8D87-0580-9A2074994058}"/>
              </a:ext>
            </a:extLst>
          </p:cNvPr>
          <p:cNvCxnSpPr>
            <a:stCxn id="6" idx="0"/>
            <a:endCxn id="14" idx="2"/>
          </p:cNvCxnSpPr>
          <p:nvPr/>
        </p:nvCxnSpPr>
        <p:spPr>
          <a:xfrm>
            <a:off x="7632292" y="4660663"/>
            <a:ext cx="793955" cy="2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F564AC-8314-9B77-D794-FBAC469B72D5}"/>
              </a:ext>
            </a:extLst>
          </p:cNvPr>
          <p:cNvSpPr txBox="1"/>
          <p:nvPr/>
        </p:nvSpPr>
        <p:spPr>
          <a:xfrm>
            <a:off x="220535" y="58463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2x</a:t>
            </a:r>
            <a:endParaRPr lang="en-US" dirty="0"/>
          </a:p>
        </p:txBody>
      </p:sp>
      <p:sp>
        <p:nvSpPr>
          <p:cNvPr id="2" name="Propbox">
            <a:extLst>
              <a:ext uri="{FF2B5EF4-FFF2-40B4-BE49-F238E27FC236}">
                <a16:creationId xmlns:a16="http://schemas.microsoft.com/office/drawing/2014/main" id="{3B6EAA93-41BC-CECC-7C89-E32AB3EFDD22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latin typeface="Sometype Mono" panose="020B0009020203030204" pitchFamily="49" charset="0"/>
              </a:rPr>
              <a:t>eventually (#done &gt; 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17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3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462D40-668B-4475-C53F-4911A879D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0100" y="6278336"/>
            <a:ext cx="7486650" cy="57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4BD7A1B-B942-A6A8-10CA-E2538E286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0639" y="0"/>
            <a:ext cx="683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14:flythrough dir="ou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3ACC-29F8-F84F-336E-C04A15B2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5F2A1-FB99-1185-DE51-D2861ADBD53D}"/>
              </a:ext>
            </a:extLst>
          </p:cNvPr>
          <p:cNvSpPr/>
          <p:nvPr/>
        </p:nvSpPr>
        <p:spPr>
          <a:xfrm>
            <a:off x="800100" y="6278336"/>
            <a:ext cx="7486650" cy="57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odel-checker00000189">
            <a:hlinkClick r:id="" action="ppaction://media"/>
            <a:extLst>
              <a:ext uri="{FF2B5EF4-FFF2-40B4-BE49-F238E27FC236}">
                <a16:creationId xmlns:a16="http://schemas.microsoft.com/office/drawing/2014/main" id="{ECEB64CB-C069-3CF1-E153-07FD168942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622B01-2479-347A-47C3-A3087CC21031}"/>
              </a:ext>
            </a:extLst>
          </p:cNvPr>
          <p:cNvSpPr/>
          <p:nvPr/>
        </p:nvSpPr>
        <p:spPr>
          <a:xfrm>
            <a:off x="800100" y="6278336"/>
            <a:ext cx="7486650" cy="57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odel-checker00000422">
            <a:hlinkClick r:id="" action="ppaction://media"/>
            <a:extLst>
              <a:ext uri="{FF2B5EF4-FFF2-40B4-BE49-F238E27FC236}">
                <a16:creationId xmlns:a16="http://schemas.microsoft.com/office/drawing/2014/main" id="{01ACF956-7723-5313-8BC5-CA7771FCBA0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90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B9A73-DF53-4ECE-CFB3-A5FF54FBC4F3}"/>
              </a:ext>
            </a:extLst>
          </p:cNvPr>
          <p:cNvSpPr/>
          <p:nvPr/>
        </p:nvSpPr>
        <p:spPr>
          <a:xfrm>
            <a:off x="800100" y="6278336"/>
            <a:ext cx="7486650" cy="57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odel-checker00000722">
            <a:hlinkClick r:id="" action="ppaction://media"/>
            <a:extLst>
              <a:ext uri="{FF2B5EF4-FFF2-40B4-BE49-F238E27FC236}">
                <a16:creationId xmlns:a16="http://schemas.microsoft.com/office/drawing/2014/main" id="{5FAE482A-6D30-4773-FFCE-A3339EF6DCE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5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9DC9-15EF-4885-313F-D61808D1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Nondeterminism</a:t>
            </a:r>
          </a:p>
        </p:txBody>
      </p:sp>
      <p:pic>
        <p:nvPicPr>
          <p:cNvPr id="13" name="Graphic 12" descr="Programmer female outline">
            <a:extLst>
              <a:ext uri="{FF2B5EF4-FFF2-40B4-BE49-F238E27FC236}">
                <a16:creationId xmlns:a16="http://schemas.microsoft.com/office/drawing/2014/main" id="{95EC10C0-340D-FCA4-B7BD-D439084B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6203" y="1867413"/>
            <a:ext cx="914400" cy="914400"/>
          </a:xfrm>
          <a:prstGeom prst="rect">
            <a:avLst/>
          </a:prstGeom>
        </p:spPr>
      </p:pic>
      <p:pic>
        <p:nvPicPr>
          <p:cNvPr id="15" name="Graphic 14" descr="Dice outline">
            <a:extLst>
              <a:ext uri="{FF2B5EF4-FFF2-40B4-BE49-F238E27FC236}">
                <a16:creationId xmlns:a16="http://schemas.microsoft.com/office/drawing/2014/main" id="{BD2FA828-A23C-D7A6-9DC9-FDF05FAB8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5681" y="1867413"/>
            <a:ext cx="914400" cy="914400"/>
          </a:xfrm>
          <a:prstGeom prst="rect">
            <a:avLst/>
          </a:prstGeom>
        </p:spPr>
      </p:pic>
      <p:pic>
        <p:nvPicPr>
          <p:cNvPr id="19" name="Graphic 18" descr="Stopwatch outline">
            <a:extLst>
              <a:ext uri="{FF2B5EF4-FFF2-40B4-BE49-F238E27FC236}">
                <a16:creationId xmlns:a16="http://schemas.microsoft.com/office/drawing/2014/main" id="{0AA635A5-24D3-A9B7-E224-62CF89662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6725" y="1867413"/>
            <a:ext cx="914400" cy="914400"/>
          </a:xfrm>
          <a:prstGeom prst="rect">
            <a:avLst/>
          </a:prstGeom>
        </p:spPr>
      </p:pic>
      <p:pic>
        <p:nvPicPr>
          <p:cNvPr id="17" name="Graphic 16" descr="Gravestone outline">
            <a:extLst>
              <a:ext uri="{FF2B5EF4-FFF2-40B4-BE49-F238E27FC236}">
                <a16:creationId xmlns:a16="http://schemas.microsoft.com/office/drawing/2014/main" id="{4032836B-501E-7925-E849-4E9F2DB80C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97247" y="1867413"/>
            <a:ext cx="914400" cy="914400"/>
          </a:xfrm>
          <a:prstGeom prst="rect">
            <a:avLst/>
          </a:prstGeom>
        </p:spPr>
      </p:pic>
      <p:grpSp>
        <p:nvGrpSpPr>
          <p:cNvPr id="5" name="Graphic 7" descr="Monster outline">
            <a:extLst>
              <a:ext uri="{FF2B5EF4-FFF2-40B4-BE49-F238E27FC236}">
                <a16:creationId xmlns:a16="http://schemas.microsoft.com/office/drawing/2014/main" id="{D8729D00-AF72-B96B-8DD2-2A1AC4F8688A}"/>
              </a:ext>
            </a:extLst>
          </p:cNvPr>
          <p:cNvGrpSpPr/>
          <p:nvPr/>
        </p:nvGrpSpPr>
        <p:grpSpPr>
          <a:xfrm>
            <a:off x="2065681" y="4432022"/>
            <a:ext cx="914400" cy="913384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D1D4D3-FFDE-129C-74F3-B07D883B9E10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2CF703-1C03-3008-E66B-E0C85616AE08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634E5D-8E43-C393-75E7-C9BD2B7C283A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53D957-0207-2281-73B5-99C8D1413086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A1A5494-8BCA-5ADB-74D1-BC5E11F9E493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aphic 7" descr="Monster outline">
            <a:extLst>
              <a:ext uri="{FF2B5EF4-FFF2-40B4-BE49-F238E27FC236}">
                <a16:creationId xmlns:a16="http://schemas.microsoft.com/office/drawing/2014/main" id="{8A233BBB-D697-A709-0398-4EDF8B944AED}"/>
              </a:ext>
            </a:extLst>
          </p:cNvPr>
          <p:cNvGrpSpPr/>
          <p:nvPr/>
        </p:nvGrpSpPr>
        <p:grpSpPr>
          <a:xfrm>
            <a:off x="4276203" y="4432022"/>
            <a:ext cx="914400" cy="913384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CED3E2-4D29-3E5B-83B2-E02A13687F96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95B53D-5F9B-526E-6BCC-DBA5FCDE6538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B9A47F-0CB5-35CA-1D79-B58BAD2707AD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FFCB774-4E1C-1065-5CC0-D1718AB99872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96C049-03E8-540F-BBDF-3BC9C78B8DAD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aphic 7" descr="Monster outline">
            <a:extLst>
              <a:ext uri="{FF2B5EF4-FFF2-40B4-BE49-F238E27FC236}">
                <a16:creationId xmlns:a16="http://schemas.microsoft.com/office/drawing/2014/main" id="{5A9DBBD0-2D50-F93F-CEF7-9AE07B550743}"/>
              </a:ext>
            </a:extLst>
          </p:cNvPr>
          <p:cNvGrpSpPr/>
          <p:nvPr/>
        </p:nvGrpSpPr>
        <p:grpSpPr>
          <a:xfrm>
            <a:off x="6486725" y="4432022"/>
            <a:ext cx="914400" cy="913384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D8CAA7-B6D4-562D-844A-49251B05DCD3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C0FFFA9-C715-DA19-D2F5-12B68B29CA79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651517-3804-686F-5D29-D98895B5E7E9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5F6A5D-F9D4-7CFE-D6C6-4D63491A72F7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9E760D-69D5-F15D-122E-F7D6CA7DAABF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aphic 7" descr="Monster outline">
            <a:extLst>
              <a:ext uri="{FF2B5EF4-FFF2-40B4-BE49-F238E27FC236}">
                <a16:creationId xmlns:a16="http://schemas.microsoft.com/office/drawing/2014/main" id="{10A0DF4E-B59E-EAB0-A5E0-5A80F84BAC87}"/>
              </a:ext>
            </a:extLst>
          </p:cNvPr>
          <p:cNvGrpSpPr/>
          <p:nvPr/>
        </p:nvGrpSpPr>
        <p:grpSpPr>
          <a:xfrm>
            <a:off x="8697247" y="4432022"/>
            <a:ext cx="914400" cy="913384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9A9603-3F00-6F44-71A2-3E916D52637D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45B6F8-300B-C593-004B-25B6DC1E96A7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DA371F-04F6-A0F3-64E0-A27A823CDB57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4BB913-01A8-1B0A-FC9A-1FFD70644945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5683C0-39A6-48FD-98C9-69541326232B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Graphic 3" descr="Arrow Down outline">
            <a:extLst>
              <a:ext uri="{FF2B5EF4-FFF2-40B4-BE49-F238E27FC236}">
                <a16:creationId xmlns:a16="http://schemas.microsoft.com/office/drawing/2014/main" id="{CD07220F-E502-4A89-0CB1-396E69F4D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0771" y="3149717"/>
            <a:ext cx="914400" cy="914400"/>
          </a:xfrm>
          <a:prstGeom prst="rect">
            <a:avLst/>
          </a:prstGeom>
        </p:spPr>
      </p:pic>
      <p:pic>
        <p:nvPicPr>
          <p:cNvPr id="3" name="Graphic 2" descr="Arrow Down outline">
            <a:extLst>
              <a:ext uri="{FF2B5EF4-FFF2-40B4-BE49-F238E27FC236}">
                <a16:creationId xmlns:a16="http://schemas.microsoft.com/office/drawing/2014/main" id="{3D5A34F2-AAF5-36EF-47F9-C25A000841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1149" y="3149717"/>
            <a:ext cx="914400" cy="914400"/>
          </a:xfrm>
          <a:prstGeom prst="rect">
            <a:avLst/>
          </a:prstGeom>
        </p:spPr>
      </p:pic>
      <p:pic>
        <p:nvPicPr>
          <p:cNvPr id="11" name="Graphic 10" descr="Arrow Down outline">
            <a:extLst>
              <a:ext uri="{FF2B5EF4-FFF2-40B4-BE49-F238E27FC236}">
                <a16:creationId xmlns:a16="http://schemas.microsoft.com/office/drawing/2014/main" id="{E8065D62-95C1-4E21-EE8E-45AD539E6D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1774" y="3149717"/>
            <a:ext cx="914400" cy="914400"/>
          </a:xfrm>
          <a:prstGeom prst="rect">
            <a:avLst/>
          </a:prstGeom>
        </p:spPr>
      </p:pic>
      <p:pic>
        <p:nvPicPr>
          <p:cNvPr id="12" name="Graphic 11" descr="Arrow Down outline">
            <a:extLst>
              <a:ext uri="{FF2B5EF4-FFF2-40B4-BE49-F238E27FC236}">
                <a16:creationId xmlns:a16="http://schemas.microsoft.com/office/drawing/2014/main" id="{A47D0309-222D-A17E-2CB6-9BDE6A01EB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92193" y="31497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F45E-224B-20B1-19DB-84144C3E6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6394B86C-0794-8C21-7C5A-334A2EB11245}"/>
              </a:ext>
            </a:extLst>
          </p:cNvPr>
          <p:cNvSpPr/>
          <p:nvPr/>
        </p:nvSpPr>
        <p:spPr>
          <a:xfrm>
            <a:off x="844550" y="1946449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"check"</a:t>
            </a:r>
          </a:p>
          <a:p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DF06A2B4-6708-7F19-A34B-62F46A63C99E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 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7637D6AE-816F-648A-50D8-C32B7A9C4925}"/>
              </a:ext>
            </a:extLst>
          </p:cNvPr>
          <p:cNvSpPr/>
          <p:nvPr/>
        </p:nvSpPr>
        <p:spPr>
          <a:xfrm>
            <a:off x="5896898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59982B9D-1309-3E43-1E67-D2199BC99DC0}"/>
              </a:ext>
            </a:extLst>
          </p:cNvPr>
          <p:cNvSpPr/>
          <p:nvPr/>
        </p:nvSpPr>
        <p:spPr>
          <a:xfrm>
            <a:off x="8426247" y="1956816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2298C6EB-4724-A3E8-49C9-7B148176826C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B9710F-A147-87A8-6D58-226B86A3C4B7}"/>
              </a:ext>
            </a:extLst>
          </p:cNvPr>
          <p:cNvCxnSpPr>
            <a:cxnSpLocks/>
          </p:cNvCxnSpPr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4A3A10-B097-D55B-BAA2-8C710B9BAFCC}"/>
              </a:ext>
            </a:extLst>
          </p:cNvPr>
          <p:cNvCxnSpPr>
            <a:cxnSpLocks/>
          </p:cNvCxnSpPr>
          <p:nvPr/>
        </p:nvCxnSpPr>
        <p:spPr>
          <a:xfrm>
            <a:off x="5102943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80B5F2-C881-5419-0E0D-93E13AA6EFCE}"/>
              </a:ext>
            </a:extLst>
          </p:cNvPr>
          <p:cNvCxnSpPr>
            <a:cxnSpLocks/>
          </p:cNvCxnSpPr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4181D8-D24C-B5A5-5266-BE1574AF7559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4DB6446-AFD8-D5F4-BE9A-BD2C2F4D5ADE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5976F6-E2C9-7AE2-55EB-014812CA7126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r>
              <a:rPr lang="en-US" sz="2000" dirty="0"/>
              <a:t> || fail</a:t>
            </a:r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3848AFC-1358-8561-066A-E2CC35B54538}"/>
              </a:ext>
            </a:extLst>
          </p:cNvPr>
          <p:cNvCxnSpPr>
            <a:cxnSpLocks/>
            <a:stCxn id="10" idx="1"/>
            <a:endCxn id="5" idx="1"/>
          </p:cNvCxnSpPr>
          <p:nvPr/>
        </p:nvCxnSpPr>
        <p:spPr>
          <a:xfrm rot="5400000" flipH="1">
            <a:off x="2967254" y="2017006"/>
            <a:ext cx="12985" cy="2522999"/>
          </a:xfrm>
          <a:prstGeom prst="bentConnector3">
            <a:avLst>
              <a:gd name="adj1" fmla="val -17604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aphic 7" descr="Monster outline">
            <a:extLst>
              <a:ext uri="{FF2B5EF4-FFF2-40B4-BE49-F238E27FC236}">
                <a16:creationId xmlns:a16="http://schemas.microsoft.com/office/drawing/2014/main" id="{9343E586-B445-9B34-9740-A71B95F095B9}"/>
              </a:ext>
            </a:extLst>
          </p:cNvPr>
          <p:cNvGrpSpPr/>
          <p:nvPr/>
        </p:nvGrpSpPr>
        <p:grpSpPr>
          <a:xfrm>
            <a:off x="8272441" y="6043150"/>
            <a:ext cx="2320885" cy="2208081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8B0519-DE68-69A0-6329-C5907D653434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28D35B-DB8A-5A40-753C-E760F07A4120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DA0F28-D8DC-215C-9ACF-41925FEC899F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DABDD4-D3B2-11C0-7A7D-01958B144417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394E84-5226-190A-FA71-4F1282EA3817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Current State">
            <a:extLst>
              <a:ext uri="{FF2B5EF4-FFF2-40B4-BE49-F238E27FC236}">
                <a16:creationId xmlns:a16="http://schemas.microsoft.com/office/drawing/2014/main" id="{B0B722F3-07E7-9EED-9B22-6BEB7CAEDD87}"/>
              </a:ext>
            </a:extLst>
          </p:cNvPr>
          <p:cNvSpPr/>
          <p:nvPr/>
        </p:nvSpPr>
        <p:spPr>
          <a:xfrm>
            <a:off x="718457" y="1845129"/>
            <a:ext cx="2032000" cy="1497406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pbox">
            <a:extLst>
              <a:ext uri="{FF2B5EF4-FFF2-40B4-BE49-F238E27FC236}">
                <a16:creationId xmlns:a16="http://schemas.microsoft.com/office/drawing/2014/main" id="{DB129C49-7AD8-F3D2-2EC5-29493A4259D5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solidFill>
                  <a:schemeClr val="accent6"/>
                </a:solidFill>
                <a:latin typeface="Sometype Mono" panose="020B0009020203030204" pitchFamily="49" charset="0"/>
              </a:rPr>
              <a:t>eventually (#done &gt; 0)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Current State">
            <a:extLst>
              <a:ext uri="{FF2B5EF4-FFF2-40B4-BE49-F238E27FC236}">
                <a16:creationId xmlns:a16="http://schemas.microsoft.com/office/drawing/2014/main" id="{EEC3D2E9-1227-370A-8873-A6D381BF5A8F}"/>
              </a:ext>
            </a:extLst>
          </p:cNvPr>
          <p:cNvSpPr/>
          <p:nvPr/>
        </p:nvSpPr>
        <p:spPr>
          <a:xfrm>
            <a:off x="3197036" y="1845129"/>
            <a:ext cx="2032000" cy="1497406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7" grpId="0" animBg="1"/>
      <p:bldP spid="7" grpId="1" animBg="1"/>
      <p:bldP spid="7" grpId="2" animBg="1"/>
      <p:bldP spid="7" grpId="3" animBg="1"/>
      <p:bldP spid="7" grpId="4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F83F3-7404-3398-6EF1-0733B87B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11311887-CCD2-E9A8-7707-87E0EC1DDB70}"/>
              </a:ext>
            </a:extLst>
          </p:cNvPr>
          <p:cNvSpPr/>
          <p:nvPr/>
        </p:nvSpPr>
        <p:spPr>
          <a:xfrm>
            <a:off x="838200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"check"</a:t>
            </a:r>
          </a:p>
          <a:p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718B75A0-B04E-C476-9400-1DAF18955CCF}"/>
              </a:ext>
            </a:extLst>
          </p:cNvPr>
          <p:cNvSpPr/>
          <p:nvPr/>
        </p:nvSpPr>
        <p:spPr>
          <a:xfrm>
            <a:off x="3367549" y="1959434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"do"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AB91428D-1B89-E505-4E54-DB6AAC11711C}"/>
              </a:ext>
            </a:extLst>
          </p:cNvPr>
          <p:cNvSpPr/>
          <p:nvPr/>
        </p:nvSpPr>
        <p:spPr>
          <a:xfrm>
            <a:off x="5896898" y="1972080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"mark"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false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0C7CF299-064A-377F-732F-FAAA4F4F890D}"/>
              </a:ext>
            </a:extLst>
          </p:cNvPr>
          <p:cNvSpPr/>
          <p:nvPr/>
        </p:nvSpPr>
        <p:spPr>
          <a:xfrm>
            <a:off x="8426247" y="1972080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"done"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EE0D5E6B-4AB3-FAF4-B975-A7B7DE668E62}"/>
              </a:ext>
            </a:extLst>
          </p:cNvPr>
          <p:cNvSpPr/>
          <p:nvPr/>
        </p:nvSpPr>
        <p:spPr>
          <a:xfrm>
            <a:off x="8426247" y="3999983"/>
            <a:ext cx="1735394" cy="1325563"/>
          </a:xfrm>
          <a:prstGeom prst="snip2DiagRect">
            <a:avLst>
              <a:gd name="adj1" fmla="val 0"/>
              <a:gd name="adj2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"check"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true</a:t>
            </a:r>
          </a:p>
          <a:p>
            <a:r>
              <a:rPr lang="en-US" sz="17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5B161A-2C62-EF5A-89D7-D6A4E52219EA}"/>
              </a:ext>
            </a:extLst>
          </p:cNvPr>
          <p:cNvCxnSpPr/>
          <p:nvPr/>
        </p:nvCxnSpPr>
        <p:spPr>
          <a:xfrm>
            <a:off x="2573594" y="2622216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906D0A-345E-910F-38C5-9A3C8B1241AD}"/>
              </a:ext>
            </a:extLst>
          </p:cNvPr>
          <p:cNvCxnSpPr/>
          <p:nvPr/>
        </p:nvCxnSpPr>
        <p:spPr>
          <a:xfrm>
            <a:off x="5102943" y="2622216"/>
            <a:ext cx="793955" cy="1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4BC06-4D33-8A00-5B33-E04CFEEE0E37}"/>
              </a:ext>
            </a:extLst>
          </p:cNvPr>
          <p:cNvCxnSpPr/>
          <p:nvPr/>
        </p:nvCxnSpPr>
        <p:spPr>
          <a:xfrm>
            <a:off x="7632292" y="2634862"/>
            <a:ext cx="793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0008A3-6F9C-5BC2-4C4F-C7FDCCF041D2}"/>
              </a:ext>
            </a:extLst>
          </p:cNvPr>
          <p:cNvCxnSpPr/>
          <p:nvPr/>
        </p:nvCxnSpPr>
        <p:spPr>
          <a:xfrm>
            <a:off x="9293944" y="3297643"/>
            <a:ext cx="0" cy="70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AD181686-10EA-9318-CB08-10EFFE76DB81}"/>
              </a:ext>
            </a:extLst>
          </p:cNvPr>
          <p:cNvCxnSpPr>
            <a:cxnSpLocks/>
          </p:cNvCxnSpPr>
          <p:nvPr/>
        </p:nvCxnSpPr>
        <p:spPr>
          <a:xfrm flipV="1">
            <a:off x="10161641" y="2634862"/>
            <a:ext cx="12700" cy="2027903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!!tb">
            <a:extLst>
              <a:ext uri="{FF2B5EF4-FFF2-40B4-BE49-F238E27FC236}">
                <a16:creationId xmlns:a16="http://schemas.microsoft.com/office/drawing/2014/main" id="{50E6F551-F080-0E96-B353-2BA78C2DA9AF}"/>
              </a:ext>
            </a:extLst>
          </p:cNvPr>
          <p:cNvSpPr txBox="1"/>
          <p:nvPr/>
        </p:nvSpPr>
        <p:spPr>
          <a:xfrm>
            <a:off x="1127981" y="483369"/>
            <a:ext cx="48062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pic>
        <p:nvPicPr>
          <p:cNvPr id="4" name="Graphic 3" descr="Comet with solid fill">
            <a:extLst>
              <a:ext uri="{FF2B5EF4-FFF2-40B4-BE49-F238E27FC236}">
                <a16:creationId xmlns:a16="http://schemas.microsoft.com/office/drawing/2014/main" id="{1B58CA4D-7096-2E78-083D-5F7A33A4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438" y="2827797"/>
            <a:ext cx="914400" cy="914400"/>
          </a:xfrm>
          <a:prstGeom prst="rect">
            <a:avLst/>
          </a:prstGeom>
        </p:spPr>
      </p:pic>
      <p:grpSp>
        <p:nvGrpSpPr>
          <p:cNvPr id="37" name="Graphic 7" descr="Monster outline">
            <a:extLst>
              <a:ext uri="{FF2B5EF4-FFF2-40B4-BE49-F238E27FC236}">
                <a16:creationId xmlns:a16="http://schemas.microsoft.com/office/drawing/2014/main" id="{174348CE-277D-9F41-D682-DD8B972C0F31}"/>
              </a:ext>
            </a:extLst>
          </p:cNvPr>
          <p:cNvGrpSpPr/>
          <p:nvPr/>
        </p:nvGrpSpPr>
        <p:grpSpPr>
          <a:xfrm>
            <a:off x="8262815" y="6858000"/>
            <a:ext cx="2320885" cy="2208081"/>
            <a:chOff x="4255174" y="2837446"/>
            <a:chExt cx="862052" cy="820153"/>
          </a:xfrm>
          <a:solidFill>
            <a:srgbClr val="00000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69F637-B873-1537-1FF2-7BD5B5380AA1}"/>
                </a:ext>
              </a:extLst>
            </p:cNvPr>
            <p:cNvSpPr/>
            <p:nvPr/>
          </p:nvSpPr>
          <p:spPr>
            <a:xfrm>
              <a:off x="4255174" y="2837446"/>
              <a:ext cx="862052" cy="820153"/>
            </a:xfrm>
            <a:custGeom>
              <a:avLst/>
              <a:gdLst>
                <a:gd name="csX0" fmla="*/ 854528 w 862052"/>
                <a:gd name="csY0" fmla="*/ 270466 h 820153"/>
                <a:gd name="csX1" fmla="*/ 853351 w 862052"/>
                <a:gd name="csY1" fmla="*/ 269403 h 820153"/>
                <a:gd name="csX2" fmla="*/ 854526 w 862052"/>
                <a:gd name="csY2" fmla="*/ 268342 h 820153"/>
                <a:gd name="csX3" fmla="*/ 856166 w 862052"/>
                <a:gd name="csY3" fmla="*/ 236116 h 820153"/>
                <a:gd name="csX4" fmla="*/ 839258 w 862052"/>
                <a:gd name="csY4" fmla="*/ 228592 h 820153"/>
                <a:gd name="csX5" fmla="*/ 836495 w 862052"/>
                <a:gd name="csY5" fmla="*/ 228704 h 820153"/>
                <a:gd name="csX6" fmla="*/ 836577 w 862052"/>
                <a:gd name="csY6" fmla="*/ 227126 h 820153"/>
                <a:gd name="csX7" fmla="*/ 830360 w 862052"/>
                <a:gd name="csY7" fmla="*/ 210261 h 820153"/>
                <a:gd name="csX8" fmla="*/ 798116 w 862052"/>
                <a:gd name="csY8" fmla="*/ 209383 h 820153"/>
                <a:gd name="csX9" fmla="*/ 796854 w 862052"/>
                <a:gd name="csY9" fmla="*/ 210676 h 820153"/>
                <a:gd name="csX10" fmla="*/ 795797 w 862052"/>
                <a:gd name="csY10" fmla="*/ 211847 h 820153"/>
                <a:gd name="csX11" fmla="*/ 794737 w 862052"/>
                <a:gd name="csY11" fmla="*/ 210672 h 820153"/>
                <a:gd name="csX12" fmla="*/ 762524 w 862052"/>
                <a:gd name="csY12" fmla="*/ 209002 h 820153"/>
                <a:gd name="csX13" fmla="*/ 761232 w 862052"/>
                <a:gd name="csY13" fmla="*/ 210262 h 820153"/>
                <a:gd name="csX14" fmla="*/ 755017 w 862052"/>
                <a:gd name="csY14" fmla="*/ 227127 h 820153"/>
                <a:gd name="csX15" fmla="*/ 755977 w 862052"/>
                <a:gd name="csY15" fmla="*/ 245911 h 820153"/>
                <a:gd name="csX16" fmla="*/ 755900 w 862052"/>
                <a:gd name="csY16" fmla="*/ 246844 h 820153"/>
                <a:gd name="csX17" fmla="*/ 751726 w 862052"/>
                <a:gd name="csY17" fmla="*/ 265874 h 820153"/>
                <a:gd name="csX18" fmla="*/ 745082 w 862052"/>
                <a:gd name="csY18" fmla="*/ 284084 h 820153"/>
                <a:gd name="csX19" fmla="*/ 693612 w 862052"/>
                <a:gd name="csY19" fmla="*/ 320266 h 820153"/>
                <a:gd name="csX20" fmla="*/ 650322 w 862052"/>
                <a:gd name="csY20" fmla="*/ 296349 h 820153"/>
                <a:gd name="csX21" fmla="*/ 662859 w 862052"/>
                <a:gd name="csY21" fmla="*/ 244243 h 820153"/>
                <a:gd name="csX22" fmla="*/ 661534 w 862052"/>
                <a:gd name="csY22" fmla="*/ 218872 h 820153"/>
                <a:gd name="csX23" fmla="*/ 731061 w 862052"/>
                <a:gd name="csY23" fmla="*/ 114918 h 820153"/>
                <a:gd name="csX24" fmla="*/ 659019 w 862052"/>
                <a:gd name="csY24" fmla="*/ 2523 h 820153"/>
                <a:gd name="csX25" fmla="*/ 632131 w 862052"/>
                <a:gd name="csY25" fmla="*/ 10109 h 820153"/>
                <a:gd name="csX26" fmla="*/ 637336 w 862052"/>
                <a:gd name="csY26" fmla="*/ 35428 h 820153"/>
                <a:gd name="csX27" fmla="*/ 654862 w 862052"/>
                <a:gd name="csY27" fmla="*/ 65007 h 820153"/>
                <a:gd name="csX28" fmla="*/ 608225 w 862052"/>
                <a:gd name="csY28" fmla="*/ 108023 h 820153"/>
                <a:gd name="csX29" fmla="*/ 431030 w 862052"/>
                <a:gd name="csY29" fmla="*/ 48628 h 820153"/>
                <a:gd name="csX30" fmla="*/ 253831 w 862052"/>
                <a:gd name="csY30" fmla="*/ 108021 h 820153"/>
                <a:gd name="csX31" fmla="*/ 207191 w 862052"/>
                <a:gd name="csY31" fmla="*/ 65004 h 820153"/>
                <a:gd name="csX32" fmla="*/ 224719 w 862052"/>
                <a:gd name="csY32" fmla="*/ 35420 h 820153"/>
                <a:gd name="csX33" fmla="*/ 228341 w 862052"/>
                <a:gd name="csY33" fmla="*/ 7717 h 820153"/>
                <a:gd name="csX34" fmla="*/ 203027 w 862052"/>
                <a:gd name="csY34" fmla="*/ 2520 h 820153"/>
                <a:gd name="csX35" fmla="*/ 130985 w 862052"/>
                <a:gd name="csY35" fmla="*/ 114915 h 820153"/>
                <a:gd name="csX36" fmla="*/ 200518 w 862052"/>
                <a:gd name="csY36" fmla="*/ 218868 h 820153"/>
                <a:gd name="csX37" fmla="*/ 199192 w 862052"/>
                <a:gd name="csY37" fmla="*/ 244243 h 820153"/>
                <a:gd name="csX38" fmla="*/ 211729 w 862052"/>
                <a:gd name="csY38" fmla="*/ 296345 h 820153"/>
                <a:gd name="csX39" fmla="*/ 168441 w 862052"/>
                <a:gd name="csY39" fmla="*/ 320264 h 820153"/>
                <a:gd name="csX40" fmla="*/ 116973 w 862052"/>
                <a:gd name="csY40" fmla="*/ 284087 h 820153"/>
                <a:gd name="csX41" fmla="*/ 110323 w 862052"/>
                <a:gd name="csY41" fmla="*/ 265875 h 820153"/>
                <a:gd name="csX42" fmla="*/ 106538 w 862052"/>
                <a:gd name="csY42" fmla="*/ 248621 h 820153"/>
                <a:gd name="csX43" fmla="*/ 106165 w 862052"/>
                <a:gd name="csY43" fmla="*/ 244107 h 820153"/>
                <a:gd name="csX44" fmla="*/ 107032 w 862052"/>
                <a:gd name="csY44" fmla="*/ 227127 h 820153"/>
                <a:gd name="csX45" fmla="*/ 100815 w 862052"/>
                <a:gd name="csY45" fmla="*/ 210268 h 820153"/>
                <a:gd name="csX46" fmla="*/ 68570 w 862052"/>
                <a:gd name="csY46" fmla="*/ 209389 h 820153"/>
                <a:gd name="csX47" fmla="*/ 67309 w 862052"/>
                <a:gd name="csY47" fmla="*/ 210683 h 820153"/>
                <a:gd name="csX48" fmla="*/ 66252 w 862052"/>
                <a:gd name="csY48" fmla="*/ 211853 h 820153"/>
                <a:gd name="csX49" fmla="*/ 65193 w 862052"/>
                <a:gd name="csY49" fmla="*/ 210679 h 820153"/>
                <a:gd name="csX50" fmla="*/ 32977 w 862052"/>
                <a:gd name="csY50" fmla="*/ 209012 h 820153"/>
                <a:gd name="csX51" fmla="*/ 31691 w 862052"/>
                <a:gd name="csY51" fmla="*/ 210268 h 820153"/>
                <a:gd name="csX52" fmla="*/ 25476 w 862052"/>
                <a:gd name="csY52" fmla="*/ 227127 h 820153"/>
                <a:gd name="csX53" fmla="*/ 25558 w 862052"/>
                <a:gd name="csY53" fmla="*/ 228702 h 820153"/>
                <a:gd name="csX54" fmla="*/ 22795 w 862052"/>
                <a:gd name="csY54" fmla="*/ 228590 h 820153"/>
                <a:gd name="csX55" fmla="*/ 0 w 862052"/>
                <a:gd name="csY55" fmla="*/ 251425 h 820153"/>
                <a:gd name="csX56" fmla="*/ 7531 w 862052"/>
                <a:gd name="csY56" fmla="*/ 268343 h 820153"/>
                <a:gd name="csX57" fmla="*/ 8702 w 862052"/>
                <a:gd name="csY57" fmla="*/ 269401 h 820153"/>
                <a:gd name="csX58" fmla="*/ 7528 w 862052"/>
                <a:gd name="csY58" fmla="*/ 270461 h 820153"/>
                <a:gd name="csX59" fmla="*/ 5879 w 862052"/>
                <a:gd name="csY59" fmla="*/ 302683 h 820153"/>
                <a:gd name="csX60" fmla="*/ 22796 w 862052"/>
                <a:gd name="csY60" fmla="*/ 310211 h 820153"/>
                <a:gd name="csX61" fmla="*/ 23286 w 862052"/>
                <a:gd name="csY61" fmla="*/ 310211 h 820153"/>
                <a:gd name="csX62" fmla="*/ 23987 w 862052"/>
                <a:gd name="csY62" fmla="*/ 310179 h 820153"/>
                <a:gd name="csX63" fmla="*/ 41989 w 862052"/>
                <a:gd name="csY63" fmla="*/ 309259 h 820153"/>
                <a:gd name="csX64" fmla="*/ 48466 w 862052"/>
                <a:gd name="csY64" fmla="*/ 312257 h 820153"/>
                <a:gd name="csX65" fmla="*/ 57917 w 862052"/>
                <a:gd name="csY65" fmla="*/ 323329 h 820153"/>
                <a:gd name="csX66" fmla="*/ 195605 w 862052"/>
                <a:gd name="csY66" fmla="*/ 439858 h 820153"/>
                <a:gd name="csX67" fmla="*/ 200715 w 862052"/>
                <a:gd name="csY67" fmla="*/ 439749 h 820153"/>
                <a:gd name="csX68" fmla="*/ 199191 w 862052"/>
                <a:gd name="csY68" fmla="*/ 497772 h 820153"/>
                <a:gd name="csX69" fmla="*/ 220538 w 862052"/>
                <a:gd name="csY69" fmla="*/ 721379 h 820153"/>
                <a:gd name="csX70" fmla="*/ 179916 w 862052"/>
                <a:gd name="csY70" fmla="*/ 757658 h 820153"/>
                <a:gd name="csX71" fmla="*/ 169922 w 862052"/>
                <a:gd name="csY71" fmla="*/ 780977 h 820153"/>
                <a:gd name="csX72" fmla="*/ 184687 w 862052"/>
                <a:gd name="csY72" fmla="*/ 817882 h 820153"/>
                <a:gd name="csX73" fmla="*/ 195755 w 862052"/>
                <a:gd name="csY73" fmla="*/ 820153 h 820153"/>
                <a:gd name="csX74" fmla="*/ 299734 w 862052"/>
                <a:gd name="csY74" fmla="*/ 820153 h 820153"/>
                <a:gd name="csX75" fmla="*/ 327837 w 862052"/>
                <a:gd name="csY75" fmla="*/ 792049 h 820153"/>
                <a:gd name="csX76" fmla="*/ 327837 w 862052"/>
                <a:gd name="csY76" fmla="*/ 755830 h 820153"/>
                <a:gd name="csX77" fmla="*/ 431025 w 862052"/>
                <a:gd name="csY77" fmla="*/ 675470 h 820153"/>
                <a:gd name="csX78" fmla="*/ 534214 w 862052"/>
                <a:gd name="csY78" fmla="*/ 755830 h 820153"/>
                <a:gd name="csX79" fmla="*/ 534214 w 862052"/>
                <a:gd name="csY79" fmla="*/ 792049 h 820153"/>
                <a:gd name="csX80" fmla="*/ 562317 w 862052"/>
                <a:gd name="csY80" fmla="*/ 820153 h 820153"/>
                <a:gd name="csX81" fmla="*/ 666298 w 862052"/>
                <a:gd name="csY81" fmla="*/ 820153 h 820153"/>
                <a:gd name="csX82" fmla="*/ 694403 w 862052"/>
                <a:gd name="csY82" fmla="*/ 792048 h 820153"/>
                <a:gd name="csX83" fmla="*/ 692131 w 862052"/>
                <a:gd name="csY83" fmla="*/ 780978 h 820153"/>
                <a:gd name="csX84" fmla="*/ 682135 w 862052"/>
                <a:gd name="csY84" fmla="*/ 757657 h 820153"/>
                <a:gd name="csX85" fmla="*/ 641510 w 862052"/>
                <a:gd name="csY85" fmla="*/ 721379 h 820153"/>
                <a:gd name="csX86" fmla="*/ 662859 w 862052"/>
                <a:gd name="csY86" fmla="*/ 497773 h 820153"/>
                <a:gd name="csX87" fmla="*/ 661335 w 862052"/>
                <a:gd name="csY87" fmla="*/ 439750 h 820153"/>
                <a:gd name="csX88" fmla="*/ 666447 w 862052"/>
                <a:gd name="csY88" fmla="*/ 439859 h 820153"/>
                <a:gd name="csX89" fmla="*/ 804139 w 862052"/>
                <a:gd name="csY89" fmla="*/ 323337 h 820153"/>
                <a:gd name="csX90" fmla="*/ 813594 w 862052"/>
                <a:gd name="csY90" fmla="*/ 312258 h 820153"/>
                <a:gd name="csX91" fmla="*/ 819074 w 862052"/>
                <a:gd name="csY91" fmla="*/ 309723 h 820153"/>
                <a:gd name="csX92" fmla="*/ 820931 w 862052"/>
                <a:gd name="csY92" fmla="*/ 309313 h 820153"/>
                <a:gd name="csX93" fmla="*/ 838072 w 862052"/>
                <a:gd name="csY93" fmla="*/ 310185 h 820153"/>
                <a:gd name="csX94" fmla="*/ 838557 w 862052"/>
                <a:gd name="csY94" fmla="*/ 310209 h 820153"/>
                <a:gd name="csX95" fmla="*/ 839256 w 862052"/>
                <a:gd name="csY95" fmla="*/ 310214 h 820153"/>
                <a:gd name="csX96" fmla="*/ 862053 w 862052"/>
                <a:gd name="csY96" fmla="*/ 287380 h 820153"/>
                <a:gd name="csX97" fmla="*/ 854528 w 862052"/>
                <a:gd name="csY97" fmla="*/ 270466 h 820153"/>
                <a:gd name="csX98" fmla="*/ 673911 w 862052"/>
                <a:gd name="csY98" fmla="*/ 65004 h 820153"/>
                <a:gd name="csX99" fmla="*/ 649256 w 862052"/>
                <a:gd name="csY99" fmla="*/ 19874 h 820153"/>
                <a:gd name="csX100" fmla="*/ 649010 w 862052"/>
                <a:gd name="csY100" fmla="*/ 19196 h 820153"/>
                <a:gd name="csX101" fmla="*/ 649884 w 862052"/>
                <a:gd name="csY101" fmla="*/ 19235 h 820153"/>
                <a:gd name="csX102" fmla="*/ 712011 w 862052"/>
                <a:gd name="csY102" fmla="*/ 114918 h 820153"/>
                <a:gd name="csX103" fmla="*/ 658368 w 862052"/>
                <a:gd name="csY103" fmla="*/ 198841 h 820153"/>
                <a:gd name="csX104" fmla="*/ 622794 w 862052"/>
                <a:gd name="csY104" fmla="*/ 123417 h 820153"/>
                <a:gd name="csX105" fmla="*/ 673911 w 862052"/>
                <a:gd name="csY105" fmla="*/ 65004 h 820153"/>
                <a:gd name="csX106" fmla="*/ 150036 w 862052"/>
                <a:gd name="csY106" fmla="*/ 114915 h 820153"/>
                <a:gd name="csX107" fmla="*/ 212162 w 862052"/>
                <a:gd name="csY107" fmla="*/ 19232 h 820153"/>
                <a:gd name="csX108" fmla="*/ 213083 w 862052"/>
                <a:gd name="csY108" fmla="*/ 20334 h 820153"/>
                <a:gd name="csX109" fmla="*/ 188136 w 862052"/>
                <a:gd name="csY109" fmla="*/ 65001 h 820153"/>
                <a:gd name="csX110" fmla="*/ 239256 w 862052"/>
                <a:gd name="csY110" fmla="*/ 123415 h 820153"/>
                <a:gd name="csX111" fmla="*/ 203683 w 862052"/>
                <a:gd name="csY111" fmla="*/ 198838 h 820153"/>
                <a:gd name="csX112" fmla="*/ 150036 w 862052"/>
                <a:gd name="csY112" fmla="*/ 114922 h 820153"/>
                <a:gd name="csX113" fmla="*/ 828019 w 862052"/>
                <a:gd name="csY113" fmla="*/ 272198 h 820153"/>
                <a:gd name="csX114" fmla="*/ 841760 w 862052"/>
                <a:gd name="csY114" fmla="*/ 284604 h 820153"/>
                <a:gd name="csX115" fmla="*/ 842031 w 862052"/>
                <a:gd name="csY115" fmla="*/ 289922 h 820153"/>
                <a:gd name="csX116" fmla="*/ 839256 w 862052"/>
                <a:gd name="csY116" fmla="*/ 291164 h 820153"/>
                <a:gd name="csX117" fmla="*/ 839043 w 862052"/>
                <a:gd name="csY117" fmla="*/ 291159 h 820153"/>
                <a:gd name="csX118" fmla="*/ 822127 w 862052"/>
                <a:gd name="csY118" fmla="*/ 290294 h 820153"/>
                <a:gd name="csX119" fmla="*/ 820930 w 862052"/>
                <a:gd name="csY119" fmla="*/ 290263 h 820153"/>
                <a:gd name="csX120" fmla="*/ 811072 w 862052"/>
                <a:gd name="csY120" fmla="*/ 292434 h 820153"/>
                <a:gd name="csX121" fmla="*/ 805588 w 862052"/>
                <a:gd name="csY121" fmla="*/ 294972 h 820153"/>
                <a:gd name="csX122" fmla="*/ 785516 w 862052"/>
                <a:gd name="csY122" fmla="*/ 319315 h 820153"/>
                <a:gd name="csX123" fmla="*/ 666446 w 862052"/>
                <a:gd name="csY123" fmla="*/ 420809 h 820153"/>
                <a:gd name="csX124" fmla="*/ 640956 w 862052"/>
                <a:gd name="csY124" fmla="*/ 417752 h 820153"/>
                <a:gd name="csX125" fmla="*/ 643813 w 862052"/>
                <a:gd name="csY125" fmla="*/ 497773 h 820153"/>
                <a:gd name="csX126" fmla="*/ 618607 w 862052"/>
                <a:gd name="csY126" fmla="*/ 737721 h 820153"/>
                <a:gd name="csX127" fmla="*/ 623013 w 862052"/>
                <a:gd name="csY127" fmla="*/ 737721 h 820153"/>
                <a:gd name="csX128" fmla="*/ 664628 w 862052"/>
                <a:gd name="csY128" fmla="*/ 765162 h 820153"/>
                <a:gd name="csX129" fmla="*/ 674623 w 862052"/>
                <a:gd name="csY129" fmla="*/ 788481 h 820153"/>
                <a:gd name="csX130" fmla="*/ 669867 w 862052"/>
                <a:gd name="csY130" fmla="*/ 800371 h 820153"/>
                <a:gd name="csX131" fmla="*/ 666298 w 862052"/>
                <a:gd name="csY131" fmla="*/ 801103 h 820153"/>
                <a:gd name="csX132" fmla="*/ 562317 w 862052"/>
                <a:gd name="csY132" fmla="*/ 801103 h 820153"/>
                <a:gd name="csX133" fmla="*/ 553264 w 862052"/>
                <a:gd name="csY133" fmla="*/ 792049 h 820153"/>
                <a:gd name="csX134" fmla="*/ 553264 w 862052"/>
                <a:gd name="csY134" fmla="*/ 755830 h 820153"/>
                <a:gd name="csX135" fmla="*/ 431025 w 862052"/>
                <a:gd name="csY135" fmla="*/ 656411 h 820153"/>
                <a:gd name="csX136" fmla="*/ 308787 w 862052"/>
                <a:gd name="csY136" fmla="*/ 755830 h 820153"/>
                <a:gd name="csX137" fmla="*/ 308787 w 862052"/>
                <a:gd name="csY137" fmla="*/ 792049 h 820153"/>
                <a:gd name="csX138" fmla="*/ 299734 w 862052"/>
                <a:gd name="csY138" fmla="*/ 801103 h 820153"/>
                <a:gd name="csX139" fmla="*/ 195755 w 862052"/>
                <a:gd name="csY139" fmla="*/ 801103 h 820153"/>
                <a:gd name="csX140" fmla="*/ 186701 w 862052"/>
                <a:gd name="csY140" fmla="*/ 792045 h 820153"/>
                <a:gd name="csX141" fmla="*/ 187432 w 862052"/>
                <a:gd name="csY141" fmla="*/ 788481 h 820153"/>
                <a:gd name="csX142" fmla="*/ 197426 w 862052"/>
                <a:gd name="csY142" fmla="*/ 765162 h 820153"/>
                <a:gd name="csX143" fmla="*/ 239040 w 862052"/>
                <a:gd name="csY143" fmla="*/ 737721 h 820153"/>
                <a:gd name="csX144" fmla="*/ 243445 w 862052"/>
                <a:gd name="csY144" fmla="*/ 737721 h 820153"/>
                <a:gd name="csX145" fmla="*/ 218242 w 862052"/>
                <a:gd name="csY145" fmla="*/ 497773 h 820153"/>
                <a:gd name="csX146" fmla="*/ 221093 w 862052"/>
                <a:gd name="csY146" fmla="*/ 417752 h 820153"/>
                <a:gd name="csX147" fmla="*/ 195605 w 862052"/>
                <a:gd name="csY147" fmla="*/ 420809 h 820153"/>
                <a:gd name="csX148" fmla="*/ 76542 w 862052"/>
                <a:gd name="csY148" fmla="*/ 319308 h 820153"/>
                <a:gd name="csX149" fmla="*/ 56472 w 862052"/>
                <a:gd name="csY149" fmla="*/ 294972 h 820153"/>
                <a:gd name="csX150" fmla="*/ 49649 w 862052"/>
                <a:gd name="csY150" fmla="*/ 291818 h 820153"/>
                <a:gd name="csX151" fmla="*/ 42274 w 862052"/>
                <a:gd name="csY151" fmla="*/ 290198 h 820153"/>
                <a:gd name="csX152" fmla="*/ 41382 w 862052"/>
                <a:gd name="csY152" fmla="*/ 290220 h 820153"/>
                <a:gd name="csX153" fmla="*/ 23004 w 862052"/>
                <a:gd name="csY153" fmla="*/ 291161 h 820153"/>
                <a:gd name="csX154" fmla="*/ 22793 w 862052"/>
                <a:gd name="csY154" fmla="*/ 291166 h 820153"/>
                <a:gd name="csX155" fmla="*/ 19047 w 862052"/>
                <a:gd name="csY155" fmla="*/ 287381 h 820153"/>
                <a:gd name="csX156" fmla="*/ 20289 w 862052"/>
                <a:gd name="csY156" fmla="*/ 284606 h 820153"/>
                <a:gd name="csX157" fmla="*/ 34028 w 862052"/>
                <a:gd name="csY157" fmla="*/ 272198 h 820153"/>
                <a:gd name="csX158" fmla="*/ 34302 w 862052"/>
                <a:gd name="csY158" fmla="*/ 266884 h 820153"/>
                <a:gd name="csX159" fmla="*/ 34028 w 862052"/>
                <a:gd name="csY159" fmla="*/ 266611 h 820153"/>
                <a:gd name="csX160" fmla="*/ 20291 w 862052"/>
                <a:gd name="csY160" fmla="*/ 254204 h 820153"/>
                <a:gd name="csX161" fmla="*/ 20018 w 862052"/>
                <a:gd name="csY161" fmla="*/ 248887 h 820153"/>
                <a:gd name="csX162" fmla="*/ 22789 w 862052"/>
                <a:gd name="csY162" fmla="*/ 247644 h 820153"/>
                <a:gd name="csX163" fmla="*/ 23001 w 862052"/>
                <a:gd name="csY163" fmla="*/ 247650 h 820153"/>
                <a:gd name="csX164" fmla="*/ 41490 w 862052"/>
                <a:gd name="csY164" fmla="*/ 248594 h 820153"/>
                <a:gd name="csX165" fmla="*/ 41681 w 862052"/>
                <a:gd name="csY165" fmla="*/ 248594 h 820153"/>
                <a:gd name="csX166" fmla="*/ 45444 w 862052"/>
                <a:gd name="csY166" fmla="*/ 244825 h 820153"/>
                <a:gd name="csX167" fmla="*/ 45439 w 862052"/>
                <a:gd name="csY167" fmla="*/ 244638 h 820153"/>
                <a:gd name="csX168" fmla="*/ 44506 w 862052"/>
                <a:gd name="csY168" fmla="*/ 226154 h 820153"/>
                <a:gd name="csX169" fmla="*/ 48054 w 862052"/>
                <a:gd name="csY169" fmla="*/ 222193 h 820153"/>
                <a:gd name="csX170" fmla="*/ 48299 w 862052"/>
                <a:gd name="csY170" fmla="*/ 222187 h 820153"/>
                <a:gd name="csX171" fmla="*/ 51061 w 862052"/>
                <a:gd name="csY171" fmla="*/ 223440 h 820153"/>
                <a:gd name="csX172" fmla="*/ 63460 w 862052"/>
                <a:gd name="csY172" fmla="*/ 237180 h 820153"/>
                <a:gd name="csX173" fmla="*/ 68778 w 862052"/>
                <a:gd name="csY173" fmla="*/ 237452 h 820153"/>
                <a:gd name="csX174" fmla="*/ 69050 w 862052"/>
                <a:gd name="csY174" fmla="*/ 237180 h 820153"/>
                <a:gd name="csX175" fmla="*/ 81455 w 862052"/>
                <a:gd name="csY175" fmla="*/ 223440 h 820153"/>
                <a:gd name="csX176" fmla="*/ 84217 w 862052"/>
                <a:gd name="csY176" fmla="*/ 222187 h 820153"/>
                <a:gd name="csX177" fmla="*/ 88017 w 862052"/>
                <a:gd name="csY177" fmla="*/ 225910 h 820153"/>
                <a:gd name="csX178" fmla="*/ 88011 w 862052"/>
                <a:gd name="csY178" fmla="*/ 226154 h 820153"/>
                <a:gd name="csX179" fmla="*/ 87143 w 862052"/>
                <a:gd name="csY179" fmla="*/ 243136 h 820153"/>
                <a:gd name="csX180" fmla="*/ 87936 w 862052"/>
                <a:gd name="csY180" fmla="*/ 252703 h 820153"/>
                <a:gd name="csX181" fmla="*/ 91721 w 862052"/>
                <a:gd name="csY181" fmla="*/ 269959 h 820153"/>
                <a:gd name="csX182" fmla="*/ 100372 w 862052"/>
                <a:gd name="csY182" fmla="*/ 293432 h 820153"/>
                <a:gd name="csX183" fmla="*/ 168443 w 862052"/>
                <a:gd name="csY183" fmla="*/ 339318 h 820153"/>
                <a:gd name="csX184" fmla="*/ 233902 w 862052"/>
                <a:gd name="csY184" fmla="*/ 297884 h 820153"/>
                <a:gd name="csX185" fmla="*/ 218242 w 862052"/>
                <a:gd name="csY185" fmla="*/ 244243 h 820153"/>
                <a:gd name="csX186" fmla="*/ 431030 w 862052"/>
                <a:gd name="csY186" fmla="*/ 67678 h 820153"/>
                <a:gd name="csX187" fmla="*/ 643809 w 862052"/>
                <a:gd name="csY187" fmla="*/ 244243 h 820153"/>
                <a:gd name="csX188" fmla="*/ 628149 w 862052"/>
                <a:gd name="csY188" fmla="*/ 297884 h 820153"/>
                <a:gd name="csX189" fmla="*/ 693610 w 862052"/>
                <a:gd name="csY189" fmla="*/ 339318 h 820153"/>
                <a:gd name="csX190" fmla="*/ 761683 w 862052"/>
                <a:gd name="csY190" fmla="*/ 293425 h 820153"/>
                <a:gd name="csX191" fmla="*/ 770331 w 862052"/>
                <a:gd name="csY191" fmla="*/ 269959 h 820153"/>
                <a:gd name="csX192" fmla="*/ 774502 w 862052"/>
                <a:gd name="csY192" fmla="*/ 250939 h 820153"/>
                <a:gd name="csX193" fmla="*/ 774997 w 862052"/>
                <a:gd name="csY193" fmla="*/ 244945 h 820153"/>
                <a:gd name="csX194" fmla="*/ 774038 w 862052"/>
                <a:gd name="csY194" fmla="*/ 226157 h 820153"/>
                <a:gd name="csX195" fmla="*/ 777584 w 862052"/>
                <a:gd name="csY195" fmla="*/ 222196 h 820153"/>
                <a:gd name="csX196" fmla="*/ 777831 w 862052"/>
                <a:gd name="csY196" fmla="*/ 222190 h 820153"/>
                <a:gd name="csX197" fmla="*/ 780593 w 862052"/>
                <a:gd name="csY197" fmla="*/ 223443 h 820153"/>
                <a:gd name="csX198" fmla="*/ 792999 w 862052"/>
                <a:gd name="csY198" fmla="*/ 237183 h 820153"/>
                <a:gd name="csX199" fmla="*/ 798316 w 862052"/>
                <a:gd name="csY199" fmla="*/ 237455 h 820153"/>
                <a:gd name="csX200" fmla="*/ 798588 w 862052"/>
                <a:gd name="csY200" fmla="*/ 237183 h 820153"/>
                <a:gd name="csX201" fmla="*/ 810993 w 862052"/>
                <a:gd name="csY201" fmla="*/ 223443 h 820153"/>
                <a:gd name="csX202" fmla="*/ 813755 w 862052"/>
                <a:gd name="csY202" fmla="*/ 222190 h 820153"/>
                <a:gd name="csX203" fmla="*/ 817556 w 862052"/>
                <a:gd name="csY203" fmla="*/ 225914 h 820153"/>
                <a:gd name="csX204" fmla="*/ 817550 w 862052"/>
                <a:gd name="csY204" fmla="*/ 226157 h 820153"/>
                <a:gd name="csX205" fmla="*/ 816604 w 862052"/>
                <a:gd name="csY205" fmla="*/ 244645 h 820153"/>
                <a:gd name="csX206" fmla="*/ 820173 w 862052"/>
                <a:gd name="csY206" fmla="*/ 248597 h 820153"/>
                <a:gd name="csX207" fmla="*/ 820362 w 862052"/>
                <a:gd name="csY207" fmla="*/ 248602 h 820153"/>
                <a:gd name="csX208" fmla="*/ 820552 w 862052"/>
                <a:gd name="csY208" fmla="*/ 248602 h 820153"/>
                <a:gd name="csX209" fmla="*/ 839041 w 862052"/>
                <a:gd name="csY209" fmla="*/ 247658 h 820153"/>
                <a:gd name="csX210" fmla="*/ 839254 w 862052"/>
                <a:gd name="csY210" fmla="*/ 247651 h 820153"/>
                <a:gd name="csX211" fmla="*/ 842997 w 862052"/>
                <a:gd name="csY211" fmla="*/ 251439 h 820153"/>
                <a:gd name="csX212" fmla="*/ 841756 w 862052"/>
                <a:gd name="csY212" fmla="*/ 254212 h 820153"/>
                <a:gd name="csX213" fmla="*/ 828015 w 862052"/>
                <a:gd name="csY213" fmla="*/ 266618 h 820153"/>
                <a:gd name="csX214" fmla="*/ 827756 w 862052"/>
                <a:gd name="csY214" fmla="*/ 271935 h 820153"/>
                <a:gd name="csX215" fmla="*/ 828019 w 862052"/>
                <a:gd name="csY215" fmla="*/ 272198 h 820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</a:cxnLst>
              <a:rect l="l" t="t" r="r" b="b"/>
              <a:pathLst>
                <a:path w="862052" h="820153">
                  <a:moveTo>
                    <a:pt x="854528" y="270466"/>
                  </a:moveTo>
                  <a:lnTo>
                    <a:pt x="853351" y="269403"/>
                  </a:lnTo>
                  <a:lnTo>
                    <a:pt x="854526" y="268342"/>
                  </a:lnTo>
                  <a:cubicBezTo>
                    <a:pt x="863878" y="259897"/>
                    <a:pt x="864613" y="245468"/>
                    <a:pt x="856166" y="236116"/>
                  </a:cubicBezTo>
                  <a:cubicBezTo>
                    <a:pt x="851846" y="231332"/>
                    <a:pt x="845704" y="228598"/>
                    <a:pt x="839258" y="228592"/>
                  </a:cubicBezTo>
                  <a:lnTo>
                    <a:pt x="836495" y="228704"/>
                  </a:lnTo>
                  <a:lnTo>
                    <a:pt x="836577" y="227126"/>
                  </a:lnTo>
                  <a:cubicBezTo>
                    <a:pt x="836928" y="220886"/>
                    <a:pt x="834677" y="214781"/>
                    <a:pt x="830360" y="210261"/>
                  </a:cubicBezTo>
                  <a:cubicBezTo>
                    <a:pt x="821699" y="201114"/>
                    <a:pt x="807262" y="200722"/>
                    <a:pt x="798116" y="209383"/>
                  </a:cubicBezTo>
                  <a:cubicBezTo>
                    <a:pt x="797678" y="209797"/>
                    <a:pt x="797257" y="210229"/>
                    <a:pt x="796854" y="210676"/>
                  </a:cubicBezTo>
                  <a:lnTo>
                    <a:pt x="795797" y="211847"/>
                  </a:lnTo>
                  <a:lnTo>
                    <a:pt x="794737" y="210672"/>
                  </a:lnTo>
                  <a:cubicBezTo>
                    <a:pt x="786302" y="201316"/>
                    <a:pt x="771881" y="200568"/>
                    <a:pt x="762524" y="209002"/>
                  </a:cubicBezTo>
                  <a:cubicBezTo>
                    <a:pt x="762077" y="209405"/>
                    <a:pt x="761646" y="209825"/>
                    <a:pt x="761232" y="210262"/>
                  </a:cubicBezTo>
                  <a:cubicBezTo>
                    <a:pt x="756916" y="214781"/>
                    <a:pt x="754665" y="220887"/>
                    <a:pt x="755017" y="227127"/>
                  </a:cubicBezTo>
                  <a:lnTo>
                    <a:pt x="755977" y="245911"/>
                  </a:lnTo>
                  <a:cubicBezTo>
                    <a:pt x="755993" y="246223"/>
                    <a:pt x="755967" y="246538"/>
                    <a:pt x="755900" y="246844"/>
                  </a:cubicBezTo>
                  <a:lnTo>
                    <a:pt x="751726" y="265874"/>
                  </a:lnTo>
                  <a:cubicBezTo>
                    <a:pt x="750418" y="272237"/>
                    <a:pt x="748179" y="278373"/>
                    <a:pt x="745082" y="284084"/>
                  </a:cubicBezTo>
                  <a:cubicBezTo>
                    <a:pt x="732145" y="307077"/>
                    <a:pt x="713385" y="320266"/>
                    <a:pt x="693612" y="320266"/>
                  </a:cubicBezTo>
                  <a:cubicBezTo>
                    <a:pt x="676272" y="319374"/>
                    <a:pt x="660307" y="310552"/>
                    <a:pt x="650322" y="296349"/>
                  </a:cubicBezTo>
                  <a:cubicBezTo>
                    <a:pt x="658326" y="280130"/>
                    <a:pt x="662610" y="262328"/>
                    <a:pt x="662859" y="244243"/>
                  </a:cubicBezTo>
                  <a:cubicBezTo>
                    <a:pt x="662866" y="235769"/>
                    <a:pt x="662424" y="227300"/>
                    <a:pt x="661534" y="218872"/>
                  </a:cubicBezTo>
                  <a:cubicBezTo>
                    <a:pt x="704683" y="196171"/>
                    <a:pt x="731061" y="157138"/>
                    <a:pt x="731061" y="114918"/>
                  </a:cubicBezTo>
                  <a:cubicBezTo>
                    <a:pt x="731061" y="68520"/>
                    <a:pt x="704802" y="27550"/>
                    <a:pt x="659019" y="2523"/>
                  </a:cubicBezTo>
                  <a:cubicBezTo>
                    <a:pt x="649499" y="-2807"/>
                    <a:pt x="637461" y="589"/>
                    <a:pt x="632131" y="10109"/>
                  </a:cubicBezTo>
                  <a:cubicBezTo>
                    <a:pt x="627338" y="18670"/>
                    <a:pt x="629554" y="29452"/>
                    <a:pt x="637336" y="35428"/>
                  </a:cubicBezTo>
                  <a:cubicBezTo>
                    <a:pt x="647561" y="41928"/>
                    <a:pt x="654072" y="52916"/>
                    <a:pt x="654862" y="65007"/>
                  </a:cubicBezTo>
                  <a:cubicBezTo>
                    <a:pt x="654862" y="89497"/>
                    <a:pt x="630784" y="101830"/>
                    <a:pt x="608225" y="108023"/>
                  </a:cubicBezTo>
                  <a:cubicBezTo>
                    <a:pt x="562922" y="65805"/>
                    <a:pt x="495718" y="48628"/>
                    <a:pt x="431030" y="48628"/>
                  </a:cubicBezTo>
                  <a:cubicBezTo>
                    <a:pt x="366342" y="48628"/>
                    <a:pt x="299134" y="65805"/>
                    <a:pt x="253831" y="108021"/>
                  </a:cubicBezTo>
                  <a:cubicBezTo>
                    <a:pt x="231270" y="101830"/>
                    <a:pt x="207191" y="89495"/>
                    <a:pt x="207191" y="65004"/>
                  </a:cubicBezTo>
                  <a:cubicBezTo>
                    <a:pt x="207983" y="52912"/>
                    <a:pt x="214494" y="41923"/>
                    <a:pt x="224719" y="35420"/>
                  </a:cubicBezTo>
                  <a:cubicBezTo>
                    <a:pt x="233369" y="28770"/>
                    <a:pt x="234991" y="16367"/>
                    <a:pt x="228341" y="7717"/>
                  </a:cubicBezTo>
                  <a:cubicBezTo>
                    <a:pt x="222363" y="-60"/>
                    <a:pt x="211585" y="-2272"/>
                    <a:pt x="203027" y="2520"/>
                  </a:cubicBezTo>
                  <a:cubicBezTo>
                    <a:pt x="157244" y="27550"/>
                    <a:pt x="130985" y="68520"/>
                    <a:pt x="130985" y="114915"/>
                  </a:cubicBezTo>
                  <a:cubicBezTo>
                    <a:pt x="130985" y="157135"/>
                    <a:pt x="157369" y="196163"/>
                    <a:pt x="200518" y="218868"/>
                  </a:cubicBezTo>
                  <a:cubicBezTo>
                    <a:pt x="199628" y="227296"/>
                    <a:pt x="199185" y="235767"/>
                    <a:pt x="199192" y="244243"/>
                  </a:cubicBezTo>
                  <a:cubicBezTo>
                    <a:pt x="199441" y="262327"/>
                    <a:pt x="203725" y="280127"/>
                    <a:pt x="211729" y="296345"/>
                  </a:cubicBezTo>
                  <a:cubicBezTo>
                    <a:pt x="201745" y="310550"/>
                    <a:pt x="185781" y="319372"/>
                    <a:pt x="168441" y="320264"/>
                  </a:cubicBezTo>
                  <a:cubicBezTo>
                    <a:pt x="148669" y="320264"/>
                    <a:pt x="129909" y="307078"/>
                    <a:pt x="116973" y="284087"/>
                  </a:cubicBezTo>
                  <a:cubicBezTo>
                    <a:pt x="113873" y="278376"/>
                    <a:pt x="111633" y="272239"/>
                    <a:pt x="110323" y="265875"/>
                  </a:cubicBezTo>
                  <a:lnTo>
                    <a:pt x="106538" y="248621"/>
                  </a:lnTo>
                  <a:cubicBezTo>
                    <a:pt x="106213" y="247140"/>
                    <a:pt x="106087" y="245622"/>
                    <a:pt x="106165" y="244107"/>
                  </a:cubicBezTo>
                  <a:lnTo>
                    <a:pt x="107032" y="227127"/>
                  </a:lnTo>
                  <a:cubicBezTo>
                    <a:pt x="107380" y="220889"/>
                    <a:pt x="105130" y="214785"/>
                    <a:pt x="100815" y="210268"/>
                  </a:cubicBezTo>
                  <a:cubicBezTo>
                    <a:pt x="92154" y="201121"/>
                    <a:pt x="77717" y="200728"/>
                    <a:pt x="68570" y="209389"/>
                  </a:cubicBezTo>
                  <a:cubicBezTo>
                    <a:pt x="68133" y="209804"/>
                    <a:pt x="67712" y="210235"/>
                    <a:pt x="67309" y="210683"/>
                  </a:cubicBezTo>
                  <a:lnTo>
                    <a:pt x="66252" y="211853"/>
                  </a:lnTo>
                  <a:lnTo>
                    <a:pt x="65193" y="210679"/>
                  </a:lnTo>
                  <a:cubicBezTo>
                    <a:pt x="56757" y="201323"/>
                    <a:pt x="42334" y="200577"/>
                    <a:pt x="32977" y="209012"/>
                  </a:cubicBezTo>
                  <a:cubicBezTo>
                    <a:pt x="32532" y="209414"/>
                    <a:pt x="32103" y="209832"/>
                    <a:pt x="31691" y="210268"/>
                  </a:cubicBezTo>
                  <a:cubicBezTo>
                    <a:pt x="27376" y="214785"/>
                    <a:pt x="25126" y="220889"/>
                    <a:pt x="25476" y="227127"/>
                  </a:cubicBezTo>
                  <a:lnTo>
                    <a:pt x="25558" y="228702"/>
                  </a:lnTo>
                  <a:lnTo>
                    <a:pt x="22795" y="228590"/>
                  </a:lnTo>
                  <a:cubicBezTo>
                    <a:pt x="10195" y="228601"/>
                    <a:pt x="-11" y="238824"/>
                    <a:pt x="0" y="251425"/>
                  </a:cubicBezTo>
                  <a:cubicBezTo>
                    <a:pt x="6" y="257875"/>
                    <a:pt x="2742" y="264022"/>
                    <a:pt x="7531" y="268343"/>
                  </a:cubicBezTo>
                  <a:lnTo>
                    <a:pt x="8702" y="269401"/>
                  </a:lnTo>
                  <a:lnTo>
                    <a:pt x="7528" y="270461"/>
                  </a:lnTo>
                  <a:cubicBezTo>
                    <a:pt x="-1825" y="278904"/>
                    <a:pt x="-2564" y="293329"/>
                    <a:pt x="5879" y="302683"/>
                  </a:cubicBezTo>
                  <a:cubicBezTo>
                    <a:pt x="10201" y="307470"/>
                    <a:pt x="16347" y="310206"/>
                    <a:pt x="22796" y="310211"/>
                  </a:cubicBezTo>
                  <a:lnTo>
                    <a:pt x="23286" y="310211"/>
                  </a:lnTo>
                  <a:lnTo>
                    <a:pt x="23987" y="310179"/>
                  </a:lnTo>
                  <a:lnTo>
                    <a:pt x="41989" y="309259"/>
                  </a:lnTo>
                  <a:lnTo>
                    <a:pt x="48466" y="312257"/>
                  </a:lnTo>
                  <a:cubicBezTo>
                    <a:pt x="53167" y="314278"/>
                    <a:pt x="56660" y="318370"/>
                    <a:pt x="57917" y="323329"/>
                  </a:cubicBezTo>
                  <a:cubicBezTo>
                    <a:pt x="72736" y="391940"/>
                    <a:pt x="129354" y="439858"/>
                    <a:pt x="195605" y="439858"/>
                  </a:cubicBezTo>
                  <a:cubicBezTo>
                    <a:pt x="197304" y="439858"/>
                    <a:pt x="199007" y="439822"/>
                    <a:pt x="200715" y="439749"/>
                  </a:cubicBezTo>
                  <a:cubicBezTo>
                    <a:pt x="199693" y="460013"/>
                    <a:pt x="199191" y="479157"/>
                    <a:pt x="199191" y="497772"/>
                  </a:cubicBezTo>
                  <a:cubicBezTo>
                    <a:pt x="198953" y="572827"/>
                    <a:pt x="206103" y="647724"/>
                    <a:pt x="220538" y="721379"/>
                  </a:cubicBezTo>
                  <a:cubicBezTo>
                    <a:pt x="202288" y="726850"/>
                    <a:pt x="187407" y="740140"/>
                    <a:pt x="179916" y="757658"/>
                  </a:cubicBezTo>
                  <a:lnTo>
                    <a:pt x="169922" y="780977"/>
                  </a:lnTo>
                  <a:cubicBezTo>
                    <a:pt x="163808" y="795245"/>
                    <a:pt x="170419" y="811768"/>
                    <a:pt x="184687" y="817882"/>
                  </a:cubicBezTo>
                  <a:cubicBezTo>
                    <a:pt x="188185" y="819380"/>
                    <a:pt x="191950" y="820153"/>
                    <a:pt x="195755" y="820153"/>
                  </a:cubicBezTo>
                  <a:lnTo>
                    <a:pt x="299734" y="820153"/>
                  </a:lnTo>
                  <a:cubicBezTo>
                    <a:pt x="315248" y="820135"/>
                    <a:pt x="327820" y="807563"/>
                    <a:pt x="327837" y="792049"/>
                  </a:cubicBezTo>
                  <a:lnTo>
                    <a:pt x="327837" y="755830"/>
                  </a:lnTo>
                  <a:cubicBezTo>
                    <a:pt x="327837" y="713253"/>
                    <a:pt x="374076" y="677293"/>
                    <a:pt x="431025" y="675470"/>
                  </a:cubicBezTo>
                  <a:cubicBezTo>
                    <a:pt x="487975" y="677293"/>
                    <a:pt x="534214" y="713257"/>
                    <a:pt x="534214" y="755830"/>
                  </a:cubicBezTo>
                  <a:lnTo>
                    <a:pt x="534214" y="792049"/>
                  </a:lnTo>
                  <a:cubicBezTo>
                    <a:pt x="534231" y="807563"/>
                    <a:pt x="546803" y="820135"/>
                    <a:pt x="562317" y="820153"/>
                  </a:cubicBezTo>
                  <a:lnTo>
                    <a:pt x="666298" y="820153"/>
                  </a:lnTo>
                  <a:cubicBezTo>
                    <a:pt x="681820" y="820153"/>
                    <a:pt x="694403" y="807570"/>
                    <a:pt x="694403" y="792048"/>
                  </a:cubicBezTo>
                  <a:cubicBezTo>
                    <a:pt x="694403" y="788243"/>
                    <a:pt x="693631" y="784477"/>
                    <a:pt x="692131" y="780978"/>
                  </a:cubicBezTo>
                  <a:lnTo>
                    <a:pt x="682135" y="757657"/>
                  </a:lnTo>
                  <a:cubicBezTo>
                    <a:pt x="674643" y="740139"/>
                    <a:pt x="659761" y="726849"/>
                    <a:pt x="641510" y="721379"/>
                  </a:cubicBezTo>
                  <a:cubicBezTo>
                    <a:pt x="655946" y="647725"/>
                    <a:pt x="663096" y="572828"/>
                    <a:pt x="662859" y="497773"/>
                  </a:cubicBezTo>
                  <a:cubicBezTo>
                    <a:pt x="662859" y="479160"/>
                    <a:pt x="662358" y="460015"/>
                    <a:pt x="661335" y="439750"/>
                  </a:cubicBezTo>
                  <a:cubicBezTo>
                    <a:pt x="663045" y="439823"/>
                    <a:pt x="664749" y="439859"/>
                    <a:pt x="666447" y="439859"/>
                  </a:cubicBezTo>
                  <a:cubicBezTo>
                    <a:pt x="732698" y="439859"/>
                    <a:pt x="789320" y="391944"/>
                    <a:pt x="804139" y="323337"/>
                  </a:cubicBezTo>
                  <a:cubicBezTo>
                    <a:pt x="805398" y="318375"/>
                    <a:pt x="808892" y="314282"/>
                    <a:pt x="813594" y="312258"/>
                  </a:cubicBezTo>
                  <a:lnTo>
                    <a:pt x="819074" y="309723"/>
                  </a:lnTo>
                  <a:cubicBezTo>
                    <a:pt x="819656" y="309453"/>
                    <a:pt x="820290" y="309314"/>
                    <a:pt x="820931" y="309313"/>
                  </a:cubicBezTo>
                  <a:lnTo>
                    <a:pt x="838072" y="310185"/>
                  </a:lnTo>
                  <a:lnTo>
                    <a:pt x="838557" y="310209"/>
                  </a:lnTo>
                  <a:lnTo>
                    <a:pt x="839256" y="310214"/>
                  </a:lnTo>
                  <a:cubicBezTo>
                    <a:pt x="851857" y="310204"/>
                    <a:pt x="862063" y="299981"/>
                    <a:pt x="862053" y="287380"/>
                  </a:cubicBezTo>
                  <a:cubicBezTo>
                    <a:pt x="862048" y="280932"/>
                    <a:pt x="859314" y="274787"/>
                    <a:pt x="854528" y="270466"/>
                  </a:cubicBezTo>
                  <a:close/>
                  <a:moveTo>
                    <a:pt x="673911" y="65004"/>
                  </a:moveTo>
                  <a:cubicBezTo>
                    <a:pt x="673059" y="46973"/>
                    <a:pt x="663968" y="30333"/>
                    <a:pt x="649256" y="19874"/>
                  </a:cubicBezTo>
                  <a:cubicBezTo>
                    <a:pt x="649081" y="19730"/>
                    <a:pt x="648875" y="19375"/>
                    <a:pt x="649010" y="19196"/>
                  </a:cubicBezTo>
                  <a:cubicBezTo>
                    <a:pt x="649145" y="19017"/>
                    <a:pt x="649494" y="19030"/>
                    <a:pt x="649884" y="19235"/>
                  </a:cubicBezTo>
                  <a:cubicBezTo>
                    <a:pt x="689370" y="40824"/>
                    <a:pt x="712011" y="75696"/>
                    <a:pt x="712011" y="114918"/>
                  </a:cubicBezTo>
                  <a:cubicBezTo>
                    <a:pt x="712011" y="148102"/>
                    <a:pt x="691802" y="179177"/>
                    <a:pt x="658368" y="198841"/>
                  </a:cubicBezTo>
                  <a:cubicBezTo>
                    <a:pt x="652984" y="171127"/>
                    <a:pt x="640755" y="145199"/>
                    <a:pt x="622794" y="123417"/>
                  </a:cubicBezTo>
                  <a:cubicBezTo>
                    <a:pt x="655897" y="111874"/>
                    <a:pt x="673911" y="91524"/>
                    <a:pt x="673911" y="65004"/>
                  </a:cubicBezTo>
                  <a:close/>
                  <a:moveTo>
                    <a:pt x="150036" y="114915"/>
                  </a:moveTo>
                  <a:cubicBezTo>
                    <a:pt x="150036" y="75694"/>
                    <a:pt x="172676" y="40822"/>
                    <a:pt x="212162" y="19232"/>
                  </a:cubicBezTo>
                  <a:cubicBezTo>
                    <a:pt x="212590" y="19013"/>
                    <a:pt x="213083" y="19055"/>
                    <a:pt x="213083" y="20334"/>
                  </a:cubicBezTo>
                  <a:cubicBezTo>
                    <a:pt x="198132" y="30403"/>
                    <a:pt x="188868" y="46990"/>
                    <a:pt x="188136" y="65001"/>
                  </a:cubicBezTo>
                  <a:cubicBezTo>
                    <a:pt x="188136" y="91523"/>
                    <a:pt x="206150" y="111875"/>
                    <a:pt x="239256" y="123415"/>
                  </a:cubicBezTo>
                  <a:cubicBezTo>
                    <a:pt x="221295" y="145198"/>
                    <a:pt x="209067" y="171125"/>
                    <a:pt x="203683" y="198838"/>
                  </a:cubicBezTo>
                  <a:cubicBezTo>
                    <a:pt x="170245" y="179171"/>
                    <a:pt x="150036" y="148097"/>
                    <a:pt x="150036" y="114922"/>
                  </a:cubicBezTo>
                  <a:close/>
                  <a:moveTo>
                    <a:pt x="828019" y="272198"/>
                  </a:moveTo>
                  <a:lnTo>
                    <a:pt x="841760" y="284604"/>
                  </a:lnTo>
                  <a:cubicBezTo>
                    <a:pt x="843303" y="285998"/>
                    <a:pt x="843425" y="288379"/>
                    <a:pt x="842031" y="289922"/>
                  </a:cubicBezTo>
                  <a:cubicBezTo>
                    <a:pt x="841322" y="290708"/>
                    <a:pt x="840314" y="291159"/>
                    <a:pt x="839256" y="291164"/>
                  </a:cubicBezTo>
                  <a:lnTo>
                    <a:pt x="839043" y="291159"/>
                  </a:lnTo>
                  <a:lnTo>
                    <a:pt x="822127" y="290294"/>
                  </a:lnTo>
                  <a:cubicBezTo>
                    <a:pt x="821729" y="290274"/>
                    <a:pt x="821330" y="290264"/>
                    <a:pt x="820930" y="290263"/>
                  </a:cubicBezTo>
                  <a:cubicBezTo>
                    <a:pt x="817525" y="290263"/>
                    <a:pt x="814162" y="291003"/>
                    <a:pt x="811072" y="292434"/>
                  </a:cubicBezTo>
                  <a:lnTo>
                    <a:pt x="805588" y="294972"/>
                  </a:lnTo>
                  <a:cubicBezTo>
                    <a:pt x="795461" y="299503"/>
                    <a:pt x="788034" y="308510"/>
                    <a:pt x="785516" y="319315"/>
                  </a:cubicBezTo>
                  <a:cubicBezTo>
                    <a:pt x="772955" y="377472"/>
                    <a:pt x="724414" y="420809"/>
                    <a:pt x="666446" y="420809"/>
                  </a:cubicBezTo>
                  <a:cubicBezTo>
                    <a:pt x="657861" y="420752"/>
                    <a:pt x="649310" y="419727"/>
                    <a:pt x="640956" y="417752"/>
                  </a:cubicBezTo>
                  <a:cubicBezTo>
                    <a:pt x="642708" y="443936"/>
                    <a:pt x="643813" y="470566"/>
                    <a:pt x="643813" y="497773"/>
                  </a:cubicBezTo>
                  <a:cubicBezTo>
                    <a:pt x="644096" y="578431"/>
                    <a:pt x="635644" y="658883"/>
                    <a:pt x="618607" y="737721"/>
                  </a:cubicBezTo>
                  <a:lnTo>
                    <a:pt x="623013" y="737721"/>
                  </a:lnTo>
                  <a:cubicBezTo>
                    <a:pt x="641125" y="737721"/>
                    <a:pt x="657494" y="748515"/>
                    <a:pt x="664628" y="765162"/>
                  </a:cubicBezTo>
                  <a:lnTo>
                    <a:pt x="674623" y="788481"/>
                  </a:lnTo>
                  <a:cubicBezTo>
                    <a:pt x="676592" y="793078"/>
                    <a:pt x="674464" y="798401"/>
                    <a:pt x="669867" y="800371"/>
                  </a:cubicBezTo>
                  <a:cubicBezTo>
                    <a:pt x="668739" y="800855"/>
                    <a:pt x="667525" y="801103"/>
                    <a:pt x="666298" y="801103"/>
                  </a:cubicBezTo>
                  <a:lnTo>
                    <a:pt x="562317" y="801103"/>
                  </a:lnTo>
                  <a:cubicBezTo>
                    <a:pt x="557317" y="801102"/>
                    <a:pt x="553264" y="797050"/>
                    <a:pt x="553264" y="792049"/>
                  </a:cubicBezTo>
                  <a:lnTo>
                    <a:pt x="553264" y="755830"/>
                  </a:lnTo>
                  <a:cubicBezTo>
                    <a:pt x="553264" y="702687"/>
                    <a:pt x="498921" y="658327"/>
                    <a:pt x="431025" y="656411"/>
                  </a:cubicBezTo>
                  <a:cubicBezTo>
                    <a:pt x="363128" y="658327"/>
                    <a:pt x="308787" y="702687"/>
                    <a:pt x="308787" y="755830"/>
                  </a:cubicBezTo>
                  <a:lnTo>
                    <a:pt x="308787" y="792049"/>
                  </a:lnTo>
                  <a:cubicBezTo>
                    <a:pt x="308787" y="797050"/>
                    <a:pt x="304734" y="801102"/>
                    <a:pt x="299734" y="801103"/>
                  </a:cubicBezTo>
                  <a:lnTo>
                    <a:pt x="195755" y="801103"/>
                  </a:lnTo>
                  <a:cubicBezTo>
                    <a:pt x="190754" y="801102"/>
                    <a:pt x="186700" y="797047"/>
                    <a:pt x="186701" y="792045"/>
                  </a:cubicBezTo>
                  <a:cubicBezTo>
                    <a:pt x="186701" y="790820"/>
                    <a:pt x="186949" y="789608"/>
                    <a:pt x="187432" y="788481"/>
                  </a:cubicBezTo>
                  <a:lnTo>
                    <a:pt x="197426" y="765162"/>
                  </a:lnTo>
                  <a:cubicBezTo>
                    <a:pt x="204560" y="748515"/>
                    <a:pt x="220929" y="737721"/>
                    <a:pt x="239040" y="737721"/>
                  </a:cubicBezTo>
                  <a:lnTo>
                    <a:pt x="243445" y="737721"/>
                  </a:lnTo>
                  <a:cubicBezTo>
                    <a:pt x="226408" y="658883"/>
                    <a:pt x="217958" y="578431"/>
                    <a:pt x="218242" y="497773"/>
                  </a:cubicBezTo>
                  <a:cubicBezTo>
                    <a:pt x="218242" y="470566"/>
                    <a:pt x="219342" y="443937"/>
                    <a:pt x="221093" y="417752"/>
                  </a:cubicBezTo>
                  <a:cubicBezTo>
                    <a:pt x="212739" y="419727"/>
                    <a:pt x="204189" y="420752"/>
                    <a:pt x="195605" y="420809"/>
                  </a:cubicBezTo>
                  <a:cubicBezTo>
                    <a:pt x="137636" y="420809"/>
                    <a:pt x="89099" y="377470"/>
                    <a:pt x="76542" y="319308"/>
                  </a:cubicBezTo>
                  <a:cubicBezTo>
                    <a:pt x="74026" y="308504"/>
                    <a:pt x="66600" y="299499"/>
                    <a:pt x="56472" y="294972"/>
                  </a:cubicBezTo>
                  <a:lnTo>
                    <a:pt x="49649" y="291818"/>
                  </a:lnTo>
                  <a:cubicBezTo>
                    <a:pt x="47337" y="290750"/>
                    <a:pt x="44821" y="290198"/>
                    <a:pt x="42274" y="290198"/>
                  </a:cubicBezTo>
                  <a:cubicBezTo>
                    <a:pt x="41976" y="290198"/>
                    <a:pt x="41680" y="290205"/>
                    <a:pt x="41382" y="290220"/>
                  </a:cubicBezTo>
                  <a:lnTo>
                    <a:pt x="23004" y="291161"/>
                  </a:lnTo>
                  <a:lnTo>
                    <a:pt x="22793" y="291166"/>
                  </a:lnTo>
                  <a:cubicBezTo>
                    <a:pt x="20713" y="291155"/>
                    <a:pt x="19036" y="289460"/>
                    <a:pt x="19047" y="287381"/>
                  </a:cubicBezTo>
                  <a:cubicBezTo>
                    <a:pt x="19053" y="286323"/>
                    <a:pt x="19504" y="285316"/>
                    <a:pt x="20289" y="284606"/>
                  </a:cubicBezTo>
                  <a:lnTo>
                    <a:pt x="34028" y="272198"/>
                  </a:lnTo>
                  <a:cubicBezTo>
                    <a:pt x="35571" y="270807"/>
                    <a:pt x="35694" y="268427"/>
                    <a:pt x="34302" y="266884"/>
                  </a:cubicBezTo>
                  <a:cubicBezTo>
                    <a:pt x="34215" y="266789"/>
                    <a:pt x="34124" y="266697"/>
                    <a:pt x="34028" y="266611"/>
                  </a:cubicBezTo>
                  <a:lnTo>
                    <a:pt x="20291" y="254204"/>
                  </a:lnTo>
                  <a:cubicBezTo>
                    <a:pt x="18747" y="252812"/>
                    <a:pt x="18625" y="250431"/>
                    <a:pt x="20018" y="248887"/>
                  </a:cubicBezTo>
                  <a:cubicBezTo>
                    <a:pt x="20726" y="248102"/>
                    <a:pt x="21732" y="247650"/>
                    <a:pt x="22789" y="247644"/>
                  </a:cubicBezTo>
                  <a:lnTo>
                    <a:pt x="23001" y="247650"/>
                  </a:lnTo>
                  <a:lnTo>
                    <a:pt x="41490" y="248594"/>
                  </a:lnTo>
                  <a:lnTo>
                    <a:pt x="41681" y="248594"/>
                  </a:lnTo>
                  <a:cubicBezTo>
                    <a:pt x="43761" y="248592"/>
                    <a:pt x="45446" y="246905"/>
                    <a:pt x="45444" y="244825"/>
                  </a:cubicBezTo>
                  <a:cubicBezTo>
                    <a:pt x="45444" y="244762"/>
                    <a:pt x="45442" y="244700"/>
                    <a:pt x="45439" y="244638"/>
                  </a:cubicBezTo>
                  <a:lnTo>
                    <a:pt x="44506" y="226154"/>
                  </a:lnTo>
                  <a:cubicBezTo>
                    <a:pt x="44391" y="224081"/>
                    <a:pt x="45980" y="222307"/>
                    <a:pt x="48054" y="222193"/>
                  </a:cubicBezTo>
                  <a:cubicBezTo>
                    <a:pt x="48135" y="222188"/>
                    <a:pt x="48217" y="222186"/>
                    <a:pt x="48299" y="222187"/>
                  </a:cubicBezTo>
                  <a:cubicBezTo>
                    <a:pt x="49357" y="222187"/>
                    <a:pt x="50364" y="222643"/>
                    <a:pt x="51061" y="223440"/>
                  </a:cubicBezTo>
                  <a:lnTo>
                    <a:pt x="63460" y="237180"/>
                  </a:lnTo>
                  <a:cubicBezTo>
                    <a:pt x="64854" y="238724"/>
                    <a:pt x="67235" y="238845"/>
                    <a:pt x="68778" y="237452"/>
                  </a:cubicBezTo>
                  <a:cubicBezTo>
                    <a:pt x="68873" y="237366"/>
                    <a:pt x="68964" y="237276"/>
                    <a:pt x="69050" y="237180"/>
                  </a:cubicBezTo>
                  <a:lnTo>
                    <a:pt x="81455" y="223440"/>
                  </a:lnTo>
                  <a:cubicBezTo>
                    <a:pt x="82152" y="222643"/>
                    <a:pt x="83159" y="222187"/>
                    <a:pt x="84217" y="222187"/>
                  </a:cubicBezTo>
                  <a:cubicBezTo>
                    <a:pt x="86295" y="222166"/>
                    <a:pt x="87996" y="223833"/>
                    <a:pt x="88017" y="225910"/>
                  </a:cubicBezTo>
                  <a:cubicBezTo>
                    <a:pt x="88018" y="225991"/>
                    <a:pt x="88016" y="226073"/>
                    <a:pt x="88011" y="226154"/>
                  </a:cubicBezTo>
                  <a:lnTo>
                    <a:pt x="87143" y="243136"/>
                  </a:lnTo>
                  <a:cubicBezTo>
                    <a:pt x="86980" y="246346"/>
                    <a:pt x="87245" y="249564"/>
                    <a:pt x="87936" y="252703"/>
                  </a:cubicBezTo>
                  <a:lnTo>
                    <a:pt x="91721" y="269959"/>
                  </a:lnTo>
                  <a:cubicBezTo>
                    <a:pt x="93429" y="278167"/>
                    <a:pt x="96345" y="286078"/>
                    <a:pt x="100372" y="293432"/>
                  </a:cubicBezTo>
                  <a:cubicBezTo>
                    <a:pt x="116074" y="321336"/>
                    <a:pt x="140706" y="339318"/>
                    <a:pt x="168443" y="339318"/>
                  </a:cubicBezTo>
                  <a:cubicBezTo>
                    <a:pt x="194671" y="339318"/>
                    <a:pt x="218125" y="323213"/>
                    <a:pt x="233902" y="297884"/>
                  </a:cubicBezTo>
                  <a:cubicBezTo>
                    <a:pt x="224214" y="281622"/>
                    <a:pt x="218825" y="263163"/>
                    <a:pt x="218242" y="244243"/>
                  </a:cubicBezTo>
                  <a:cubicBezTo>
                    <a:pt x="218242" y="112952"/>
                    <a:pt x="326897" y="67678"/>
                    <a:pt x="431030" y="67678"/>
                  </a:cubicBezTo>
                  <a:cubicBezTo>
                    <a:pt x="535163" y="67678"/>
                    <a:pt x="643809" y="112952"/>
                    <a:pt x="643809" y="244243"/>
                  </a:cubicBezTo>
                  <a:cubicBezTo>
                    <a:pt x="643226" y="263163"/>
                    <a:pt x="637837" y="281622"/>
                    <a:pt x="628149" y="297884"/>
                  </a:cubicBezTo>
                  <a:cubicBezTo>
                    <a:pt x="643927" y="323213"/>
                    <a:pt x="667381" y="339318"/>
                    <a:pt x="693610" y="339318"/>
                  </a:cubicBezTo>
                  <a:cubicBezTo>
                    <a:pt x="721348" y="339318"/>
                    <a:pt x="745982" y="321333"/>
                    <a:pt x="761683" y="293425"/>
                  </a:cubicBezTo>
                  <a:cubicBezTo>
                    <a:pt x="765709" y="286073"/>
                    <a:pt x="768623" y="278165"/>
                    <a:pt x="770331" y="269959"/>
                  </a:cubicBezTo>
                  <a:lnTo>
                    <a:pt x="774502" y="250939"/>
                  </a:lnTo>
                  <a:cubicBezTo>
                    <a:pt x="774934" y="248972"/>
                    <a:pt x="775101" y="246956"/>
                    <a:pt x="774997" y="244945"/>
                  </a:cubicBezTo>
                  <a:lnTo>
                    <a:pt x="774038" y="226157"/>
                  </a:lnTo>
                  <a:cubicBezTo>
                    <a:pt x="773923" y="224084"/>
                    <a:pt x="775510" y="222310"/>
                    <a:pt x="777584" y="222196"/>
                  </a:cubicBezTo>
                  <a:cubicBezTo>
                    <a:pt x="777666" y="222191"/>
                    <a:pt x="777749" y="222189"/>
                    <a:pt x="777831" y="222190"/>
                  </a:cubicBezTo>
                  <a:cubicBezTo>
                    <a:pt x="778889" y="222190"/>
                    <a:pt x="779896" y="222646"/>
                    <a:pt x="780593" y="223443"/>
                  </a:cubicBezTo>
                  <a:lnTo>
                    <a:pt x="792999" y="237183"/>
                  </a:lnTo>
                  <a:cubicBezTo>
                    <a:pt x="794393" y="238726"/>
                    <a:pt x="796773" y="238848"/>
                    <a:pt x="798316" y="237455"/>
                  </a:cubicBezTo>
                  <a:cubicBezTo>
                    <a:pt x="798411" y="237369"/>
                    <a:pt x="798502" y="237279"/>
                    <a:pt x="798588" y="237183"/>
                  </a:cubicBezTo>
                  <a:lnTo>
                    <a:pt x="810993" y="223443"/>
                  </a:lnTo>
                  <a:cubicBezTo>
                    <a:pt x="811690" y="222646"/>
                    <a:pt x="812697" y="222190"/>
                    <a:pt x="813755" y="222190"/>
                  </a:cubicBezTo>
                  <a:cubicBezTo>
                    <a:pt x="815833" y="222169"/>
                    <a:pt x="817535" y="223837"/>
                    <a:pt x="817556" y="225914"/>
                  </a:cubicBezTo>
                  <a:cubicBezTo>
                    <a:pt x="817557" y="225995"/>
                    <a:pt x="817555" y="226076"/>
                    <a:pt x="817550" y="226157"/>
                  </a:cubicBezTo>
                  <a:lnTo>
                    <a:pt x="816604" y="244645"/>
                  </a:lnTo>
                  <a:cubicBezTo>
                    <a:pt x="816498" y="246722"/>
                    <a:pt x="818097" y="248491"/>
                    <a:pt x="820173" y="248597"/>
                  </a:cubicBezTo>
                  <a:cubicBezTo>
                    <a:pt x="820236" y="248600"/>
                    <a:pt x="820299" y="248602"/>
                    <a:pt x="820362" y="248602"/>
                  </a:cubicBezTo>
                  <a:lnTo>
                    <a:pt x="820552" y="248602"/>
                  </a:lnTo>
                  <a:lnTo>
                    <a:pt x="839041" y="247658"/>
                  </a:lnTo>
                  <a:lnTo>
                    <a:pt x="839254" y="247651"/>
                  </a:lnTo>
                  <a:cubicBezTo>
                    <a:pt x="841334" y="247664"/>
                    <a:pt x="843009" y="249360"/>
                    <a:pt x="842997" y="251439"/>
                  </a:cubicBezTo>
                  <a:cubicBezTo>
                    <a:pt x="842991" y="252498"/>
                    <a:pt x="842541" y="253503"/>
                    <a:pt x="841756" y="254212"/>
                  </a:cubicBezTo>
                  <a:lnTo>
                    <a:pt x="828015" y="266618"/>
                  </a:lnTo>
                  <a:cubicBezTo>
                    <a:pt x="826475" y="268015"/>
                    <a:pt x="826360" y="270396"/>
                    <a:pt x="827756" y="271935"/>
                  </a:cubicBezTo>
                  <a:cubicBezTo>
                    <a:pt x="827839" y="272028"/>
                    <a:pt x="827927" y="272115"/>
                    <a:pt x="828019" y="272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9D3865-1BF8-6761-937E-A4EE72D0D6F9}"/>
                </a:ext>
              </a:extLst>
            </p:cNvPr>
            <p:cNvSpPr/>
            <p:nvPr/>
          </p:nvSpPr>
          <p:spPr>
            <a:xfrm>
              <a:off x="4567135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279D3E7-1924-5273-EAE4-3DAA1373557C}"/>
                </a:ext>
              </a:extLst>
            </p:cNvPr>
            <p:cNvSpPr/>
            <p:nvPr/>
          </p:nvSpPr>
          <p:spPr>
            <a:xfrm>
              <a:off x="4614761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605681-3308-7C11-CE4A-4339C34F51F9}"/>
                </a:ext>
              </a:extLst>
            </p:cNvPr>
            <p:cNvSpPr/>
            <p:nvPr/>
          </p:nvSpPr>
          <p:spPr>
            <a:xfrm>
              <a:off x="4690960" y="2942844"/>
              <a:ext cx="114300" cy="114299"/>
            </a:xfrm>
            <a:custGeom>
              <a:avLst/>
              <a:gdLst>
                <a:gd name="csX0" fmla="*/ 57150 w 114300"/>
                <a:gd name="csY0" fmla="*/ 114300 h 114299"/>
                <a:gd name="csX1" fmla="*/ 114300 w 114300"/>
                <a:gd name="csY1" fmla="*/ 57150 h 114299"/>
                <a:gd name="csX2" fmla="*/ 57150 w 114300"/>
                <a:gd name="csY2" fmla="*/ 0 h 114299"/>
                <a:gd name="csX3" fmla="*/ 0 w 114300"/>
                <a:gd name="csY3" fmla="*/ 57150 h 114299"/>
                <a:gd name="csX4" fmla="*/ 57150 w 114300"/>
                <a:gd name="csY4" fmla="*/ 114300 h 114299"/>
                <a:gd name="csX5" fmla="*/ 57150 w 114300"/>
                <a:gd name="csY5" fmla="*/ 19050 h 114299"/>
                <a:gd name="csX6" fmla="*/ 95250 w 114300"/>
                <a:gd name="csY6" fmla="*/ 57150 h 114299"/>
                <a:gd name="csX7" fmla="*/ 57150 w 114300"/>
                <a:gd name="csY7" fmla="*/ 95250 h 114299"/>
                <a:gd name="csX8" fmla="*/ 19050 w 114300"/>
                <a:gd name="csY8" fmla="*/ 57150 h 114299"/>
                <a:gd name="csX9" fmla="*/ 57150 w 114300"/>
                <a:gd name="csY9" fmla="*/ 19050 h 1142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114300" h="114299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4" y="88699"/>
                    <a:pt x="25601" y="114266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73" y="36117"/>
                    <a:pt x="36117" y="19073"/>
                    <a:pt x="57150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F8FF98A-78A9-D004-0599-B5851F1F6854}"/>
                </a:ext>
              </a:extLst>
            </p:cNvPr>
            <p:cNvSpPr/>
            <p:nvPr/>
          </p:nvSpPr>
          <p:spPr>
            <a:xfrm>
              <a:off x="4719536" y="2980511"/>
              <a:ext cx="38527" cy="38527"/>
            </a:xfrm>
            <a:custGeom>
              <a:avLst/>
              <a:gdLst>
                <a:gd name="csX0" fmla="*/ 7125 w 38527"/>
                <a:gd name="csY0" fmla="*/ 34221 h 38527"/>
                <a:gd name="csX1" fmla="*/ 34221 w 38527"/>
                <a:gd name="csY1" fmla="*/ 31402 h 38527"/>
                <a:gd name="csX2" fmla="*/ 31402 w 38527"/>
                <a:gd name="csY2" fmla="*/ 4306 h 38527"/>
                <a:gd name="csX3" fmla="*/ 4306 w 38527"/>
                <a:gd name="csY3" fmla="*/ 7126 h 38527"/>
                <a:gd name="csX4" fmla="*/ 4529 w 38527"/>
                <a:gd name="csY4" fmla="*/ 31671 h 38527"/>
                <a:gd name="csX5" fmla="*/ 7125 w 38527"/>
                <a:gd name="csY5" fmla="*/ 34221 h 38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8527" h="38527">
                  <a:moveTo>
                    <a:pt x="7125" y="34221"/>
                  </a:moveTo>
                  <a:cubicBezTo>
                    <a:pt x="15386" y="40925"/>
                    <a:pt x="27517" y="39663"/>
                    <a:pt x="34221" y="31402"/>
                  </a:cubicBezTo>
                  <a:cubicBezTo>
                    <a:pt x="40925" y="23141"/>
                    <a:pt x="39663" y="11010"/>
                    <a:pt x="31402" y="4306"/>
                  </a:cubicBezTo>
                  <a:cubicBezTo>
                    <a:pt x="23141" y="-2398"/>
                    <a:pt x="11010" y="-1136"/>
                    <a:pt x="4306" y="7126"/>
                  </a:cubicBezTo>
                  <a:cubicBezTo>
                    <a:pt x="-1518" y="14302"/>
                    <a:pt x="-1425" y="24602"/>
                    <a:pt x="4529" y="31671"/>
                  </a:cubicBezTo>
                  <a:cubicBezTo>
                    <a:pt x="5311" y="32603"/>
                    <a:pt x="6180" y="33456"/>
                    <a:pt x="7125" y="342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urrent State">
            <a:extLst>
              <a:ext uri="{FF2B5EF4-FFF2-40B4-BE49-F238E27FC236}">
                <a16:creationId xmlns:a16="http://schemas.microsoft.com/office/drawing/2014/main" id="{257312BC-F151-CCD5-5239-A3A8ADFCD44E}"/>
              </a:ext>
            </a:extLst>
          </p:cNvPr>
          <p:cNvSpPr/>
          <p:nvPr/>
        </p:nvSpPr>
        <p:spPr>
          <a:xfrm>
            <a:off x="718457" y="1845129"/>
            <a:ext cx="2032000" cy="1497406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pbox">
            <a:extLst>
              <a:ext uri="{FF2B5EF4-FFF2-40B4-BE49-F238E27FC236}">
                <a16:creationId xmlns:a16="http://schemas.microsoft.com/office/drawing/2014/main" id="{AEAE1EBD-7E1F-75F4-BC93-03C24BAE318F}"/>
              </a:ext>
            </a:extLst>
          </p:cNvPr>
          <p:cNvSpPr txBox="1"/>
          <p:nvPr/>
        </p:nvSpPr>
        <p:spPr>
          <a:xfrm>
            <a:off x="6309360" y="566928"/>
            <a:ext cx="5155193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71547123">
                  <a:custGeom>
                    <a:avLst/>
                    <a:gdLst>
                      <a:gd name="connsiteX0" fmla="*/ 0 w 6872111"/>
                      <a:gd name="connsiteY0" fmla="*/ 0 h 830997"/>
                      <a:gd name="connsiteX1" fmla="*/ 6872111 w 6872111"/>
                      <a:gd name="connsiteY1" fmla="*/ 0 h 830997"/>
                      <a:gd name="connsiteX2" fmla="*/ 6872111 w 6872111"/>
                      <a:gd name="connsiteY2" fmla="*/ 830997 h 830997"/>
                      <a:gd name="connsiteX3" fmla="*/ 0 w 6872111"/>
                      <a:gd name="connsiteY3" fmla="*/ 830997 h 830997"/>
                      <a:gd name="connsiteX4" fmla="*/ 0 w 6872111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72111" h="830997" extrusionOk="0">
                        <a:moveTo>
                          <a:pt x="0" y="0"/>
                        </a:moveTo>
                        <a:cubicBezTo>
                          <a:pt x="3409536" y="-17457"/>
                          <a:pt x="5594820" y="6879"/>
                          <a:pt x="6872111" y="0"/>
                        </a:cubicBezTo>
                        <a:cubicBezTo>
                          <a:pt x="6807035" y="371326"/>
                          <a:pt x="6822537" y="574029"/>
                          <a:pt x="6872111" y="830997"/>
                        </a:cubicBezTo>
                        <a:cubicBezTo>
                          <a:pt x="5053787" y="888692"/>
                          <a:pt x="1887467" y="775527"/>
                          <a:pt x="0" y="830997"/>
                        </a:cubicBezTo>
                        <a:cubicBezTo>
                          <a:pt x="-40266" y="495145"/>
                          <a:pt x="61619" y="100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metype Mono" panose="020B0009020203030204" pitchFamily="49" charset="0"/>
              </a:rPr>
              <a:t>always (#done &lt; 2)</a:t>
            </a:r>
          </a:p>
          <a:p>
            <a:r>
              <a:rPr lang="en-US" sz="2400" dirty="0">
                <a:latin typeface="Sometype Mono" panose="020B0009020203030204" pitchFamily="49" charset="0"/>
              </a:rPr>
              <a:t>eventually (#done &gt; 0)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2A3D99-701A-11A9-4A9D-A200F3AC24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20351 -7.40741E-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1944 L 3.33333E-6 0.25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2F6B7-C364-B535-17FC-AA3AFB64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dt_title">
            <a:extLst>
              <a:ext uri="{FF2B5EF4-FFF2-40B4-BE49-F238E27FC236}">
                <a16:creationId xmlns:a16="http://schemas.microsoft.com/office/drawing/2014/main" id="{6273FBF9-5C56-4B62-820D-A7CD5800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r>
              <a:rPr lang="en-US" dirty="0"/>
              <a:t> (v 0.2)</a:t>
            </a:r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F12980DC-5BE7-90D3-0E3D-1C41F1C6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actually_do_the_thing</a:t>
            </a:r>
            <a:r>
              <a:rPr lang="en-US" dirty="0"/>
              <a:t> || fail</a:t>
            </a:r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0CE3D6-86A9-3101-A5EC-2D611F0BCFA4}"/>
                  </a:ext>
                </a:extLst>
              </p14:cNvPr>
              <p14:cNvContentPartPr/>
              <p14:nvPr/>
            </p14:nvContentPartPr>
            <p14:xfrm>
              <a:off x="10193400" y="3846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0CE3D6-86A9-3101-A5EC-2D611F0BCF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4040" y="3837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141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9FE3-1B83-0F5A-3830-02DA6859AE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81ECFC-2E26-0FAA-BEEB-C163BC420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7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51AC6-EA0A-046E-2B2F-3320CCC4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FE349-FB7C-55E4-6672-C440F51E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Assumption: what must be true for our system to work.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D2E9-8E42-DD1A-E556-29AFCF2E2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E034B-F268-CA0C-208C-91F24A65E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b">
            <a:extLst>
              <a:ext uri="{FF2B5EF4-FFF2-40B4-BE49-F238E27FC236}">
                <a16:creationId xmlns:a16="http://schemas.microsoft.com/office/drawing/2014/main" id="{49F13DF4-6780-D0D8-6164-4A35C7FED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813" y="613116"/>
            <a:ext cx="5157787" cy="15856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02C66-93F5-8B5A-358C-00DC9FDC5FB2}"/>
              </a:ext>
            </a:extLst>
          </p:cNvPr>
          <p:cNvSpPr txBox="1"/>
          <p:nvPr/>
        </p:nvSpPr>
        <p:spPr>
          <a:xfrm>
            <a:off x="1032014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always (#done &lt;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C9DB0-FA69-DFE3-004A-35E1BBBBD283}"/>
              </a:ext>
            </a:extLst>
          </p:cNvPr>
          <p:cNvSpPr txBox="1"/>
          <p:nvPr/>
        </p:nvSpPr>
        <p:spPr>
          <a:xfrm>
            <a:off x="6577220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eventually (#done </a:t>
            </a:r>
            <a:r>
              <a:rPr lang="en-US" sz="2400" dirty="0">
                <a:solidFill>
                  <a:prstClr val="black"/>
                </a:solidFill>
                <a:latin typeface="Sometype Mono" panose="020B0009020203030204" pitchFamily="49" charset="0"/>
              </a:rPr>
              <a:t>&gt;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16BC3-2D71-2184-DA1E-15C8A04C3763}"/>
              </a:ext>
            </a:extLst>
          </p:cNvPr>
          <p:cNvSpPr txBox="1"/>
          <p:nvPr/>
        </p:nvSpPr>
        <p:spPr>
          <a:xfrm>
            <a:off x="4213363" y="2490723"/>
            <a:ext cx="300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E97D1-B157-F41A-1E43-600ECD8FAED9}"/>
              </a:ext>
            </a:extLst>
          </p:cNvPr>
          <p:cNvSpPr txBox="1"/>
          <p:nvPr/>
        </p:nvSpPr>
        <p:spPr>
          <a:xfrm>
            <a:off x="6646794" y="4182609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never crashes</a:t>
            </a:r>
          </a:p>
        </p:txBody>
      </p:sp>
      <p:sp>
        <p:nvSpPr>
          <p:cNvPr id="4" name="version">
            <a:extLst>
              <a:ext uri="{FF2B5EF4-FFF2-40B4-BE49-F238E27FC236}">
                <a16:creationId xmlns:a16="http://schemas.microsoft.com/office/drawing/2014/main" id="{58B07A05-10A9-6DDE-D8EB-C6D645AE5D03}"/>
              </a:ext>
            </a:extLst>
          </p:cNvPr>
          <p:cNvSpPr txBox="1"/>
          <p:nvPr/>
        </p:nvSpPr>
        <p:spPr>
          <a:xfrm>
            <a:off x="1458685" y="948747"/>
            <a:ext cx="117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1182516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9F92E-507B-587B-E9E6-7C57C8ED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93E793-5F00-62A8-98FD-D42342F8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are outside our control.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E80E7-C8D8-F137-6F7B-E8E787238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assumptions come from someone else's system,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1332642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D2252-EE2C-C576-ED4D-D768D4A6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b">
            <a:extLst>
              <a:ext uri="{FF2B5EF4-FFF2-40B4-BE49-F238E27FC236}">
                <a16:creationId xmlns:a16="http://schemas.microsoft.com/office/drawing/2014/main" id="{781CF0F4-203D-8ADD-AFF8-4674A3BFA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813" y="613116"/>
            <a:ext cx="5157787" cy="15856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1E9607-98F2-AAB5-6471-59E550E7A317}"/>
              </a:ext>
            </a:extLst>
          </p:cNvPr>
          <p:cNvSpPr txBox="1"/>
          <p:nvPr/>
        </p:nvSpPr>
        <p:spPr>
          <a:xfrm>
            <a:off x="1032014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always (#done &lt;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EEBE-683F-DB58-5A6C-3D3DE64CE593}"/>
              </a:ext>
            </a:extLst>
          </p:cNvPr>
          <p:cNvSpPr txBox="1"/>
          <p:nvPr/>
        </p:nvSpPr>
        <p:spPr>
          <a:xfrm>
            <a:off x="6577220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eventually (#done </a:t>
            </a:r>
            <a:r>
              <a:rPr lang="en-US" sz="2400" dirty="0">
                <a:solidFill>
                  <a:prstClr val="black"/>
                </a:solidFill>
                <a:latin typeface="Sometype Mono" panose="020B0009020203030204" pitchFamily="49" charset="0"/>
              </a:rPr>
              <a:t>&gt;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849BA-B1ED-1A98-A6D7-1DD48398FAB5}"/>
              </a:ext>
            </a:extLst>
          </p:cNvPr>
          <p:cNvSpPr txBox="1"/>
          <p:nvPr/>
        </p:nvSpPr>
        <p:spPr>
          <a:xfrm>
            <a:off x="4213363" y="2490723"/>
            <a:ext cx="300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03D83-FD55-D3C9-04E0-C40EA5340283}"/>
              </a:ext>
            </a:extLst>
          </p:cNvPr>
          <p:cNvSpPr txBox="1"/>
          <p:nvPr/>
        </p:nvSpPr>
        <p:spPr>
          <a:xfrm>
            <a:off x="6646794" y="4182609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never crashes</a:t>
            </a:r>
          </a:p>
        </p:txBody>
      </p:sp>
      <p:sp>
        <p:nvSpPr>
          <p:cNvPr id="4" name="version">
            <a:extLst>
              <a:ext uri="{FF2B5EF4-FFF2-40B4-BE49-F238E27FC236}">
                <a16:creationId xmlns:a16="http://schemas.microsoft.com/office/drawing/2014/main" id="{53CDD489-542C-0010-C0FE-21CAF3723889}"/>
              </a:ext>
            </a:extLst>
          </p:cNvPr>
          <p:cNvSpPr txBox="1"/>
          <p:nvPr/>
        </p:nvSpPr>
        <p:spPr>
          <a:xfrm>
            <a:off x="1458685" y="948747"/>
            <a:ext cx="117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64114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AECC-0AEB-704D-00D0-EDA7E674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b">
            <a:extLst>
              <a:ext uri="{FF2B5EF4-FFF2-40B4-BE49-F238E27FC236}">
                <a16:creationId xmlns:a16="http://schemas.microsoft.com/office/drawing/2014/main" id="{93694CAC-6F69-F463-AB88-7365AE16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813" y="613116"/>
            <a:ext cx="5157787" cy="15856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mark_as_done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do_thing</a:t>
            </a:r>
            <a:r>
              <a:rPr lang="en-US" dirty="0"/>
              <a:t> ||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30705-3ECD-278D-39D8-1DE16124AF5B}"/>
              </a:ext>
            </a:extLst>
          </p:cNvPr>
          <p:cNvSpPr txBox="1"/>
          <p:nvPr/>
        </p:nvSpPr>
        <p:spPr>
          <a:xfrm>
            <a:off x="1032014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always (#done &lt;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BCF5E6-22EF-C9FC-6434-42F57A225C55}"/>
              </a:ext>
            </a:extLst>
          </p:cNvPr>
          <p:cNvSpPr txBox="1"/>
          <p:nvPr/>
        </p:nvSpPr>
        <p:spPr>
          <a:xfrm>
            <a:off x="6577220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eventually (#done </a:t>
            </a:r>
            <a:r>
              <a:rPr lang="en-US" sz="2400" dirty="0">
                <a:solidFill>
                  <a:prstClr val="black"/>
                </a:solidFill>
                <a:latin typeface="Sometype Mono" panose="020B0009020203030204" pitchFamily="49" charset="0"/>
              </a:rPr>
              <a:t>&gt;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7930A9-B280-31E1-C71E-0BBCEFFD1E3C}"/>
              </a:ext>
            </a:extLst>
          </p:cNvPr>
          <p:cNvSpPr txBox="1"/>
          <p:nvPr/>
        </p:nvSpPr>
        <p:spPr>
          <a:xfrm>
            <a:off x="4213363" y="2490723"/>
            <a:ext cx="300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B0144-0325-1E25-09AF-6179F56417F0}"/>
              </a:ext>
            </a:extLst>
          </p:cNvPr>
          <p:cNvSpPr txBox="1"/>
          <p:nvPr/>
        </p:nvSpPr>
        <p:spPr>
          <a:xfrm>
            <a:off x="6646794" y="4182609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never crashes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8599D-7581-FD46-B611-93CBF365E213}"/>
              </a:ext>
            </a:extLst>
          </p:cNvPr>
          <p:cNvSpPr txBox="1"/>
          <p:nvPr/>
        </p:nvSpPr>
        <p:spPr>
          <a:xfrm>
            <a:off x="6646794" y="4644274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do_thing</a:t>
            </a:r>
            <a:r>
              <a:rPr lang="en-US" sz="2400" dirty="0"/>
              <a:t> never fails</a:t>
            </a:r>
          </a:p>
        </p:txBody>
      </p:sp>
      <p:sp>
        <p:nvSpPr>
          <p:cNvPr id="4" name="version">
            <a:extLst>
              <a:ext uri="{FF2B5EF4-FFF2-40B4-BE49-F238E27FC236}">
                <a16:creationId xmlns:a16="http://schemas.microsoft.com/office/drawing/2014/main" id="{25153688-C3AE-CF40-640D-E0AED6FC5BBD}"/>
              </a:ext>
            </a:extLst>
          </p:cNvPr>
          <p:cNvSpPr txBox="1"/>
          <p:nvPr/>
        </p:nvSpPr>
        <p:spPr>
          <a:xfrm>
            <a:off x="1458685" y="948747"/>
            <a:ext cx="117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42460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78EAC-2EFC-F13D-6640-25D593630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b">
            <a:extLst>
              <a:ext uri="{FF2B5EF4-FFF2-40B4-BE49-F238E27FC236}">
                <a16:creationId xmlns:a16="http://schemas.microsoft.com/office/drawing/2014/main" id="{27E2D433-47BC-A1EF-6033-E6E29ADB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813" y="613116"/>
            <a:ext cx="5157787" cy="15856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do_thing</a:t>
            </a:r>
            <a:r>
              <a:rPr lang="en-US" dirty="0"/>
              <a:t> || fail</a:t>
            </a:r>
          </a:p>
          <a:p>
            <a:pPr marL="514350" indent="-514350">
              <a:buAutoNum type="arabicPeriod"/>
            </a:pPr>
            <a:r>
              <a:rPr lang="en-US" dirty="0" err="1"/>
              <a:t>mark_done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DE84-1296-02D5-5813-AAD6624EBE73}"/>
              </a:ext>
            </a:extLst>
          </p:cNvPr>
          <p:cNvSpPr txBox="1"/>
          <p:nvPr/>
        </p:nvSpPr>
        <p:spPr>
          <a:xfrm>
            <a:off x="1032014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always (#done &lt;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B1D33-1EBF-5618-2F5C-7C34B453EBBD}"/>
              </a:ext>
            </a:extLst>
          </p:cNvPr>
          <p:cNvSpPr txBox="1"/>
          <p:nvPr/>
        </p:nvSpPr>
        <p:spPr>
          <a:xfrm>
            <a:off x="6577220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eventually (#done </a:t>
            </a:r>
            <a:r>
              <a:rPr lang="en-US" sz="2400" dirty="0">
                <a:solidFill>
                  <a:prstClr val="black"/>
                </a:solidFill>
                <a:latin typeface="Sometype Mono" panose="020B0009020203030204" pitchFamily="49" charset="0"/>
              </a:rPr>
              <a:t>&gt;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DF43FF-A98F-3744-A31D-9ECFCF545408}"/>
              </a:ext>
            </a:extLst>
          </p:cNvPr>
          <p:cNvSpPr txBox="1"/>
          <p:nvPr/>
        </p:nvSpPr>
        <p:spPr>
          <a:xfrm>
            <a:off x="4213363" y="2490723"/>
            <a:ext cx="300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92D94-544A-A360-DDA4-E01C08E14F38}"/>
              </a:ext>
            </a:extLst>
          </p:cNvPr>
          <p:cNvSpPr txBox="1"/>
          <p:nvPr/>
        </p:nvSpPr>
        <p:spPr>
          <a:xfrm>
            <a:off x="6646794" y="4182609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never crashes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FE590-F85E-A99C-F201-E93A01FEBD8F}"/>
              </a:ext>
            </a:extLst>
          </p:cNvPr>
          <p:cNvSpPr txBox="1"/>
          <p:nvPr/>
        </p:nvSpPr>
        <p:spPr>
          <a:xfrm>
            <a:off x="6646794" y="4644274"/>
            <a:ext cx="461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do_thing</a:t>
            </a:r>
            <a:r>
              <a:rPr lang="en-US" sz="2400" dirty="0"/>
              <a:t> fails only finite times</a:t>
            </a:r>
          </a:p>
        </p:txBody>
      </p:sp>
      <p:sp>
        <p:nvSpPr>
          <p:cNvPr id="5" name="version">
            <a:extLst>
              <a:ext uri="{FF2B5EF4-FFF2-40B4-BE49-F238E27FC236}">
                <a16:creationId xmlns:a16="http://schemas.microsoft.com/office/drawing/2014/main" id="{6FF1E52B-89AD-BD2C-34C1-4C2B07C5E2D7}"/>
              </a:ext>
            </a:extLst>
          </p:cNvPr>
          <p:cNvSpPr txBox="1"/>
          <p:nvPr/>
        </p:nvSpPr>
        <p:spPr>
          <a:xfrm>
            <a:off x="1458685" y="948747"/>
            <a:ext cx="117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9899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B679-468A-9AED-B93A-C27F6990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assumptions are stronger than others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0E8507-6A40-4D12-8835-BD2A3AC6E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471862"/>
              </p:ext>
            </p:extLst>
          </p:nvPr>
        </p:nvGraphicFramePr>
        <p:xfrm>
          <a:off x="838200" y="2274661"/>
          <a:ext cx="10515600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0491257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1400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8531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9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Finite Failures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Strong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Eventual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8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 writer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 writers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9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1974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0CD1283-603C-B494-E88B-17C9D7F2DFF1}"/>
              </a:ext>
            </a:extLst>
          </p:cNvPr>
          <p:cNvSpPr txBox="1">
            <a:spLocks/>
          </p:cNvSpPr>
          <p:nvPr/>
        </p:nvSpPr>
        <p:spPr>
          <a:xfrm>
            <a:off x="8382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Weaker assumptions can be compensated by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837604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19E4F-52CC-0491-B059-5C135E0C5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tb">
            <a:extLst>
              <a:ext uri="{FF2B5EF4-FFF2-40B4-BE49-F238E27FC236}">
                <a16:creationId xmlns:a16="http://schemas.microsoft.com/office/drawing/2014/main" id="{AC68F4A8-3EAB-D2B2-7061-D41BA2D15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813" y="613116"/>
            <a:ext cx="5157787" cy="15856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check_if_marked_done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do_thing</a:t>
            </a:r>
            <a:r>
              <a:rPr lang="en-US" dirty="0"/>
              <a:t> || fail</a:t>
            </a:r>
          </a:p>
          <a:p>
            <a:pPr marL="514350" indent="-514350">
              <a:buAutoNum type="arabicPeriod"/>
            </a:pPr>
            <a:r>
              <a:rPr lang="en-US" dirty="0" err="1"/>
              <a:t>mark_done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2CF698-40D6-DC13-4ACC-D4BA9F7AF474}"/>
              </a:ext>
            </a:extLst>
          </p:cNvPr>
          <p:cNvSpPr txBox="1"/>
          <p:nvPr/>
        </p:nvSpPr>
        <p:spPr>
          <a:xfrm>
            <a:off x="1032014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always (#done &lt;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95710-090A-0928-7534-08A44B1761EA}"/>
              </a:ext>
            </a:extLst>
          </p:cNvPr>
          <p:cNvSpPr txBox="1"/>
          <p:nvPr/>
        </p:nvSpPr>
        <p:spPr>
          <a:xfrm>
            <a:off x="6577220" y="3428999"/>
            <a:ext cx="561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metype Mono" panose="020B0009020203030204" pitchFamily="49" charset="0"/>
                <a:ea typeface="+mn-ea"/>
                <a:cs typeface="+mn-cs"/>
              </a:rPr>
              <a:t>eventually (#done &gt; 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C37812-49F6-C7C6-EDCB-3443F2C8454D}"/>
              </a:ext>
            </a:extLst>
          </p:cNvPr>
          <p:cNvSpPr txBox="1"/>
          <p:nvPr/>
        </p:nvSpPr>
        <p:spPr>
          <a:xfrm>
            <a:off x="4213363" y="2490723"/>
            <a:ext cx="300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Assumptions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2D161-2495-6943-8A11-C840B59A302C}"/>
              </a:ext>
            </a:extLst>
          </p:cNvPr>
          <p:cNvSpPr txBox="1"/>
          <p:nvPr/>
        </p:nvSpPr>
        <p:spPr>
          <a:xfrm>
            <a:off x="1032013" y="4182609"/>
            <a:ext cx="325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one thing doer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2347F-B6CB-2666-1A94-18340A42B5BC}"/>
              </a:ext>
            </a:extLst>
          </p:cNvPr>
          <p:cNvSpPr txBox="1"/>
          <p:nvPr/>
        </p:nvSpPr>
        <p:spPr>
          <a:xfrm>
            <a:off x="6646794" y="4182609"/>
            <a:ext cx="39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never crashes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D0A1B-932A-0C01-6549-5280546F7FBF}"/>
              </a:ext>
            </a:extLst>
          </p:cNvPr>
          <p:cNvSpPr txBox="1"/>
          <p:nvPr/>
        </p:nvSpPr>
        <p:spPr>
          <a:xfrm>
            <a:off x="6646794" y="4644274"/>
            <a:ext cx="461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do_thing</a:t>
            </a:r>
            <a:r>
              <a:rPr lang="en-US" sz="2400" dirty="0"/>
              <a:t> fails only finite times</a:t>
            </a:r>
          </a:p>
        </p:txBody>
      </p:sp>
      <p:sp>
        <p:nvSpPr>
          <p:cNvPr id="5" name="version">
            <a:extLst>
              <a:ext uri="{FF2B5EF4-FFF2-40B4-BE49-F238E27FC236}">
                <a16:creationId xmlns:a16="http://schemas.microsoft.com/office/drawing/2014/main" id="{D208FDAF-614D-0743-EB74-45B8EEA935B4}"/>
              </a:ext>
            </a:extLst>
          </p:cNvPr>
          <p:cNvSpPr txBox="1"/>
          <p:nvPr/>
        </p:nvSpPr>
        <p:spPr>
          <a:xfrm>
            <a:off x="1458685" y="948747"/>
            <a:ext cx="117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20940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5ECAB1-52F1-71CC-6827-1B7CB1032C41}"/>
              </a:ext>
            </a:extLst>
          </p:cNvPr>
          <p:cNvSpPr/>
          <p:nvPr/>
        </p:nvSpPr>
        <p:spPr>
          <a:xfrm>
            <a:off x="3138457" y="1420316"/>
            <a:ext cx="1813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86ABE-9FAD-7843-EA8C-057A0280C494}"/>
              </a:ext>
            </a:extLst>
          </p:cNvPr>
          <p:cNvSpPr/>
          <p:nvPr/>
        </p:nvSpPr>
        <p:spPr>
          <a:xfrm>
            <a:off x="7354860" y="3332255"/>
            <a:ext cx="2410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37FFC-7134-8398-5DCA-129CD515030B}"/>
              </a:ext>
            </a:extLst>
          </p:cNvPr>
          <p:cNvSpPr/>
          <p:nvPr/>
        </p:nvSpPr>
        <p:spPr>
          <a:xfrm>
            <a:off x="1779522" y="4489005"/>
            <a:ext cx="3241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Sophistication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Cube outline">
            <a:extLst>
              <a:ext uri="{FF2B5EF4-FFF2-40B4-BE49-F238E27FC236}">
                <a16:creationId xmlns:a16="http://schemas.microsoft.com/office/drawing/2014/main" id="{59EB2EA4-E121-1703-FF6F-D151D14E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3857" y="1561830"/>
            <a:ext cx="3573506" cy="35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DDF0-566D-B8DC-8D0C-DB71BFDB6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dt_title">
            <a:extLst>
              <a:ext uri="{FF2B5EF4-FFF2-40B4-BE49-F238E27FC236}">
                <a16:creationId xmlns:a16="http://schemas.microsoft.com/office/drawing/2014/main" id="{384130A3-0CE5-52F6-4133-939C823C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r>
              <a:rPr lang="en-US" dirty="0"/>
              <a:t> (v 0.2)</a:t>
            </a:r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34B44308-014A-9C5C-935D-17B42EAD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check_if_thing_marked_done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/>
              <a:t>actually_do_the_thing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mark_thing_as_done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912AEB-9B19-FDC1-F3CD-EFD03BD95B34}"/>
                  </a:ext>
                </a:extLst>
              </p14:cNvPr>
              <p14:cNvContentPartPr/>
              <p14:nvPr/>
            </p14:nvContentPartPr>
            <p14:xfrm>
              <a:off x="10193400" y="3846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0CE3D6-86A9-3101-A5EC-2D611F0BCF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4040" y="3837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29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CDA9-9AD1-049E-FA0F-E94F4951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E9BDE-E2BB-8393-1B3F-984074FB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Weakening an assumption weakens your properties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B706C-A832-CC60-DAD9-67D7EF360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2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B278-8484-AAD0-6B9B-53545498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59C5-B9D4-1C5D-C98F-E0A86D23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Systems have </a:t>
            </a:r>
            <a:r>
              <a:rPr lang="en-US" b="1" dirty="0"/>
              <a:t>assumptions </a:t>
            </a:r>
            <a:r>
              <a:rPr lang="en-US" dirty="0"/>
              <a:t>and </a:t>
            </a:r>
            <a:r>
              <a:rPr lang="en-US" b="1" dirty="0"/>
              <a:t>properties</a:t>
            </a:r>
          </a:p>
          <a:p>
            <a:pPr marL="514350" indent="-514350">
              <a:buAutoNum type="arabicPeriod"/>
            </a:pPr>
            <a:r>
              <a:rPr lang="en-US" dirty="0"/>
              <a:t>Some properties/assumptions are stronger than others</a:t>
            </a:r>
          </a:p>
          <a:p>
            <a:pPr marL="514350" indent="-514350">
              <a:buAutoNum type="arabicPeriod"/>
            </a:pPr>
            <a:r>
              <a:rPr lang="en-US" dirty="0"/>
              <a:t>Strong properties show correctness, weak properties show incorrectness</a:t>
            </a:r>
          </a:p>
          <a:p>
            <a:pPr marL="514350" indent="-514350">
              <a:buAutoNum type="arabicPeriod"/>
            </a:pPr>
            <a:r>
              <a:rPr lang="en-US" dirty="0"/>
              <a:t>Simplified models show real-world bugs</a:t>
            </a:r>
          </a:p>
          <a:p>
            <a:pPr marL="514350" indent="-514350">
              <a:buAutoNum type="arabicPeriod"/>
            </a:pPr>
            <a:r>
              <a:rPr lang="en-US" dirty="0"/>
              <a:t>Beware the gremlin</a:t>
            </a:r>
          </a:p>
        </p:txBody>
      </p:sp>
    </p:spTree>
    <p:extLst>
      <p:ext uri="{BB962C8B-B14F-4D97-AF65-F5344CB8AC3E}">
        <p14:creationId xmlns:p14="http://schemas.microsoft.com/office/powerpoint/2010/main" val="2424870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E650E-57F9-0045-ED52-5E786AB9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206F-CE08-8149-012F-15596F8D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466-B6A2-75C1-9C86-7B6673B5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We can learn useful things from mathematical approaches</a:t>
            </a:r>
          </a:p>
        </p:txBody>
      </p:sp>
    </p:spTree>
    <p:extLst>
      <p:ext uri="{BB962C8B-B14F-4D97-AF65-F5344CB8AC3E}">
        <p14:creationId xmlns:p14="http://schemas.microsoft.com/office/powerpoint/2010/main" val="103789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EED453-F305-1520-B057-92BB5DE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45" y="-142875"/>
            <a:ext cx="451273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www.learntla.com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BE23F-135C-22AF-B3C3-807A131C0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2"/>
          <a:stretch>
            <a:fillRect/>
          </a:stretch>
        </p:blipFill>
        <p:spPr>
          <a:xfrm>
            <a:off x="0" y="869244"/>
            <a:ext cx="12192000" cy="54871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C6A48C-BF63-7E42-6DEE-42C60E5567CB}"/>
              </a:ext>
            </a:extLst>
          </p:cNvPr>
          <p:cNvSpPr/>
          <p:nvPr/>
        </p:nvSpPr>
        <p:spPr>
          <a:xfrm rot="20035908">
            <a:off x="2929157" y="2745607"/>
            <a:ext cx="56195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 just hire me</a:t>
            </a:r>
          </a:p>
        </p:txBody>
      </p:sp>
    </p:spTree>
    <p:extLst>
      <p:ext uri="{BB962C8B-B14F-4D97-AF65-F5344CB8AC3E}">
        <p14:creationId xmlns:p14="http://schemas.microsoft.com/office/powerpoint/2010/main" val="9998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5A8DC4-8526-C810-2749-17721BB4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742" y="382739"/>
            <a:ext cx="41148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https://leanpub.com/logic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8F776-57E3-8B92-2699-CD8595108D0C}"/>
              </a:ext>
            </a:extLst>
          </p:cNvPr>
          <p:cNvSpPr txBox="1"/>
          <p:nvPr/>
        </p:nvSpPr>
        <p:spPr>
          <a:xfrm>
            <a:off x="6492150" y="5236721"/>
            <a:ext cx="251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$10 off this week!</a:t>
            </a: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A423887-EDC9-CCC1-BF59-78E22C8B2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33"/>
            <a:ext cx="4830098" cy="68638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50A00D4-2A4F-5C58-A417-BD21BBC08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3742" y="873578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6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12F9-559E-D8EA-A3CC-9398404DB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41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3229-4DF2-9B5A-986C-9223AB43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7DCBEC-F04E-A4B4-C2D6-26715CD3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!!dt_title">
            <a:extLst>
              <a:ext uri="{FF2B5EF4-FFF2-40B4-BE49-F238E27FC236}">
                <a16:creationId xmlns:a16="http://schemas.microsoft.com/office/drawing/2014/main" id="{125EB3E8-165E-5AFA-7C72-3A29F59D4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C211843B-7965-BF91-7D30-EDFF88BB35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DDB8A-F892-760D-96E4-60739F927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C70E5-D5F8-8701-0FFD-CF78E1DD0F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D49F9-BB33-DDB0-B15F-D9B845333DAC}"/>
              </a:ext>
            </a:extLst>
          </p:cNvPr>
          <p:cNvSpPr/>
          <p:nvPr/>
        </p:nvSpPr>
        <p:spPr>
          <a:xfrm>
            <a:off x="582397" y="2428492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2F7D-B65D-F876-E66B-308B80AFD152}"/>
              </a:ext>
            </a:extLst>
          </p:cNvPr>
          <p:cNvSpPr/>
          <p:nvPr/>
        </p:nvSpPr>
        <p:spPr>
          <a:xfrm>
            <a:off x="5832043" y="2428491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E8C7F-AC62-83D7-850F-B4D3C9E89B16}"/>
              </a:ext>
            </a:extLst>
          </p:cNvPr>
          <p:cNvSpPr/>
          <p:nvPr/>
        </p:nvSpPr>
        <p:spPr>
          <a:xfrm>
            <a:off x="582397" y="2817569"/>
            <a:ext cx="3401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48587-C6F8-5006-BA58-B75109AA02ED}"/>
              </a:ext>
            </a:extLst>
          </p:cNvPr>
          <p:cNvSpPr/>
          <p:nvPr/>
        </p:nvSpPr>
        <p:spPr>
          <a:xfrm>
            <a:off x="5827495" y="281756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0232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E7A8-5D01-E0FC-699F-96386EE5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FE81E2-D1A7-D863-ADED-EA9F202C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!!dt_title">
            <a:extLst>
              <a:ext uri="{FF2B5EF4-FFF2-40B4-BE49-F238E27FC236}">
                <a16:creationId xmlns:a16="http://schemas.microsoft.com/office/drawing/2014/main" id="{BD861ACD-64D8-CD3C-8A1F-3AAFA4B5A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F73F310C-5FD1-EDCC-D47A-5824BAF2C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FDD2-0D37-B86D-FC6C-930BE8978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send_package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445A-4405-ABC0-042D-EE352DAEDD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check_if_package_sent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tell_warehouse_to_send_package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mark_package_as_sent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092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E80B-9962-22BC-B60C-72F8CF1A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647153-A164-8F2F-4391-CAF3B189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!!dt_title">
            <a:extLst>
              <a:ext uri="{FF2B5EF4-FFF2-40B4-BE49-F238E27FC236}">
                <a16:creationId xmlns:a16="http://schemas.microsoft.com/office/drawing/2014/main" id="{C3FC0D06-5114-2B9E-16EB-9317E79D3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3BF803C0-73AF-F0DD-52B9-F98B721D7F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C766-710E-31CA-BF66-A4AE1CC7D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assign_speaker_to_slot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04A36-6869-D162-53CE-9979C2E438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check_if_slot_filled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add_to_agenda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mark_slot_filled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170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8E12C-E47B-5052-A1A1-E94E9C336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15B5C2-D55B-8AA7-0BB8-71A8B2E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!!dt_title">
            <a:extLst>
              <a:ext uri="{FF2B5EF4-FFF2-40B4-BE49-F238E27FC236}">
                <a16:creationId xmlns:a16="http://schemas.microsoft.com/office/drawing/2014/main" id="{CE807576-95A2-2662-91FB-A1A422340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do_thing</a:t>
            </a:r>
            <a:endParaRPr lang="en-US" dirty="0"/>
          </a:p>
        </p:txBody>
      </p:sp>
      <p:sp>
        <p:nvSpPr>
          <p:cNvPr id="7" name="!!do_thing">
            <a:extLst>
              <a:ext uri="{FF2B5EF4-FFF2-40B4-BE49-F238E27FC236}">
                <a16:creationId xmlns:a16="http://schemas.microsoft.com/office/drawing/2014/main" id="{73422B2E-6618-69F3-2084-D39DA31078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check_if_thing_marked_done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actually_do_the_thing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mark_thing_as_done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89523-E7D1-5CE1-EA0E-3859B968A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install_app_on_device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D792F-3B94-3438-B177-A0F061A31D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/>
              <a:t>check_if_app_installed</a:t>
            </a:r>
            <a:endParaRPr lang="en-US" sz="20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/>
              <a:t>send_install_cmd_to_device</a:t>
            </a: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 err="1"/>
              <a:t>mark_as_installed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513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blue"/>
</p:tagLst>
</file>

<file path=ppt/theme/theme1.xml><?xml version="1.0" encoding="utf-8"?>
<a:theme xmlns:a="http://schemas.openxmlformats.org/drawingml/2006/main" name="Code slides">
  <a:themeElements>
    <a:clrScheme name="Software Presentati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ode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 cmpd="dbl">
          <a:tailEnd type="triangl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a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2013 - 2022 Theme">
  <a:themeElements>
    <a:clrScheme name="Software Presentatio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missioner"/>
        <a:ea typeface=""/>
        <a:cs typeface=""/>
      </a:majorFont>
      <a:minorFont>
        <a:latin typeface="Commissioner Medium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3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5FCDDD-4A57-44A9-BAED-8DAEF384C02E}">
  <we:reference id="wa104380862" version="1.5.0.0" store="en-US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83408</TotalTime>
  <Words>2315</Words>
  <Application>Microsoft Office PowerPoint</Application>
  <PresentationFormat>Widescreen</PresentationFormat>
  <Paragraphs>530</Paragraphs>
  <Slides>55</Slides>
  <Notes>44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Aptos</vt:lpstr>
      <vt:lpstr>Aptos Display</vt:lpstr>
      <vt:lpstr>Arial</vt:lpstr>
      <vt:lpstr>Calibri</vt:lpstr>
      <vt:lpstr>Commissioner</vt:lpstr>
      <vt:lpstr>Commissioner Medium</vt:lpstr>
      <vt:lpstr>Consolas</vt:lpstr>
      <vt:lpstr>Sometype Mono</vt:lpstr>
      <vt:lpstr>Code slides</vt:lpstr>
      <vt:lpstr>Metaslides</vt:lpstr>
      <vt:lpstr>Office 2013 - 2022 Theme</vt:lpstr>
      <vt:lpstr>How to find resilience bugs in systems that don't exist</vt:lpstr>
      <vt:lpstr>do_thing (v 0.1)</vt:lpstr>
      <vt:lpstr>do_thing (v 0.1)</vt:lpstr>
      <vt:lpstr>do_thing (v 0.2)</vt:lpstr>
      <vt:lpstr>do_thing (v 0.2)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methods</vt:lpstr>
      <vt:lpstr>Topic Outline</vt:lpstr>
      <vt:lpstr>Topic Outline</vt:lpstr>
      <vt:lpstr>www.hillelwayne.com/talks/qcon26</vt:lpstr>
      <vt:lpstr>Property</vt:lpstr>
      <vt:lpstr>PowerPoint Presentation</vt:lpstr>
      <vt:lpstr>P =&gt; Q</vt:lpstr>
      <vt:lpstr>Some properties are stronger than others.</vt:lpstr>
      <vt:lpstr>PowerPoint Presentation</vt:lpstr>
      <vt:lpstr>PowerPoint Presentation</vt:lpstr>
      <vt:lpstr>PowerPoint Presentation</vt:lpstr>
      <vt:lpstr>Strong properties show that a system is correct.   Weak properties show why a system is incorrect.</vt:lpstr>
      <vt:lpstr>Back to the thing doer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Adversarial Nondeterminism</vt:lpstr>
      <vt:lpstr>PowerPoint Presentation</vt:lpstr>
      <vt:lpstr>PowerPoint Presentation</vt:lpstr>
      <vt:lpstr>Environment</vt:lpstr>
      <vt:lpstr>Assumption: what must be true for our system to work. </vt:lpstr>
      <vt:lpstr>PowerPoint Presentation</vt:lpstr>
      <vt:lpstr>Assumptions are outside our control.</vt:lpstr>
      <vt:lpstr>PowerPoint Presentation</vt:lpstr>
      <vt:lpstr>PowerPoint Presentation</vt:lpstr>
      <vt:lpstr>PowerPoint Presentation</vt:lpstr>
      <vt:lpstr>Some assumptions are stronger than others</vt:lpstr>
      <vt:lpstr>PowerPoint Presentation</vt:lpstr>
      <vt:lpstr>PowerPoint Presentation</vt:lpstr>
      <vt:lpstr>Weakening an assumption weakens your properties</vt:lpstr>
      <vt:lpstr>Summary</vt:lpstr>
      <vt:lpstr>Summary</vt:lpstr>
      <vt:lpstr>www.learntla.com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really engineers?</dc:title>
  <dc:creator>Hillel Wayne</dc:creator>
  <cp:lastModifiedBy>Hillel Wayne</cp:lastModifiedBy>
  <cp:revision>933</cp:revision>
  <dcterms:created xsi:type="dcterms:W3CDTF">2020-06-11T00:27:19Z</dcterms:created>
  <dcterms:modified xsi:type="dcterms:W3CDTF">2026-03-18T10:01:05Z</dcterms:modified>
</cp:coreProperties>
</file>