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ink/ink2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3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3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749" r:id="rId1"/>
    <p:sldMasterId id="2147483745" r:id="rId2"/>
    <p:sldMasterId id="2147483774" r:id="rId3"/>
  </p:sldMasterIdLst>
  <p:notesMasterIdLst>
    <p:notesMasterId r:id="rId77"/>
  </p:notesMasterIdLst>
  <p:handoutMasterIdLst>
    <p:handoutMasterId r:id="rId78"/>
  </p:handoutMasterIdLst>
  <p:sldIdLst>
    <p:sldId id="256" r:id="rId4"/>
    <p:sldId id="661" r:id="rId5"/>
    <p:sldId id="746" r:id="rId6"/>
    <p:sldId id="663" r:id="rId7"/>
    <p:sldId id="748" r:id="rId8"/>
    <p:sldId id="687" r:id="rId9"/>
    <p:sldId id="689" r:id="rId10"/>
    <p:sldId id="779" r:id="rId11"/>
    <p:sldId id="706" r:id="rId12"/>
    <p:sldId id="749" r:id="rId13"/>
    <p:sldId id="756" r:id="rId14"/>
    <p:sldId id="665" r:id="rId15"/>
    <p:sldId id="734" r:id="rId16"/>
    <p:sldId id="507" r:id="rId17"/>
    <p:sldId id="718" r:id="rId18"/>
    <p:sldId id="826" r:id="rId19"/>
    <p:sldId id="491" r:id="rId20"/>
    <p:sldId id="765" r:id="rId21"/>
    <p:sldId id="643" r:id="rId22"/>
    <p:sldId id="697" r:id="rId23"/>
    <p:sldId id="708" r:id="rId24"/>
    <p:sldId id="789" r:id="rId25"/>
    <p:sldId id="766" r:id="rId26"/>
    <p:sldId id="709" r:id="rId27"/>
    <p:sldId id="611" r:id="rId28"/>
    <p:sldId id="776" r:id="rId29"/>
    <p:sldId id="785" r:id="rId30"/>
    <p:sldId id="827" r:id="rId31"/>
    <p:sldId id="790" r:id="rId32"/>
    <p:sldId id="773" r:id="rId33"/>
    <p:sldId id="774" r:id="rId34"/>
    <p:sldId id="780" r:id="rId35"/>
    <p:sldId id="775" r:id="rId36"/>
    <p:sldId id="828" r:id="rId37"/>
    <p:sldId id="786" r:id="rId38"/>
    <p:sldId id="736" r:id="rId39"/>
    <p:sldId id="794" r:id="rId40"/>
    <p:sldId id="701" r:id="rId41"/>
    <p:sldId id="768" r:id="rId42"/>
    <p:sldId id="704" r:id="rId43"/>
    <p:sldId id="705" r:id="rId44"/>
    <p:sldId id="717" r:id="rId45"/>
    <p:sldId id="722" r:id="rId46"/>
    <p:sldId id="757" r:id="rId47"/>
    <p:sldId id="758" r:id="rId48"/>
    <p:sldId id="787" r:id="rId49"/>
    <p:sldId id="803" r:id="rId50"/>
    <p:sldId id="795" r:id="rId51"/>
    <p:sldId id="804" r:id="rId52"/>
    <p:sldId id="719" r:id="rId53"/>
    <p:sldId id="769" r:id="rId54"/>
    <p:sldId id="807" r:id="rId55"/>
    <p:sldId id="817" r:id="rId56"/>
    <p:sldId id="806" r:id="rId57"/>
    <p:sldId id="800" r:id="rId58"/>
    <p:sldId id="818" r:id="rId59"/>
    <p:sldId id="821" r:id="rId60"/>
    <p:sldId id="808" r:id="rId61"/>
    <p:sldId id="813" r:id="rId62"/>
    <p:sldId id="802" r:id="rId63"/>
    <p:sldId id="819" r:id="rId64"/>
    <p:sldId id="822" r:id="rId65"/>
    <p:sldId id="815" r:id="rId66"/>
    <p:sldId id="814" r:id="rId67"/>
    <p:sldId id="816" r:id="rId68"/>
    <p:sldId id="824" r:id="rId69"/>
    <p:sldId id="820" r:id="rId70"/>
    <p:sldId id="825" r:id="rId71"/>
    <p:sldId id="823" r:id="rId72"/>
    <p:sldId id="500" r:id="rId73"/>
    <p:sldId id="558" r:id="rId74"/>
    <p:sldId id="480" r:id="rId75"/>
    <p:sldId id="559" r:id="rId76"/>
  </p:sldIdLst>
  <p:sldSz cx="12192000" cy="6858000"/>
  <p:notesSz cx="6858000" cy="9144000"/>
  <p:embeddedFontLst>
    <p:embeddedFont>
      <p:font typeface="Commissioner" pitchFamily="2" charset="0"/>
      <p:regular r:id="rId79"/>
      <p:bold r:id="rId80"/>
    </p:embeddedFont>
    <p:embeddedFont>
      <p:font typeface="Commissioner Medium" pitchFamily="2" charset="0"/>
      <p:regular r:id="rId81"/>
    </p:embeddedFont>
    <p:embeddedFont>
      <p:font typeface="Consolas" panose="020B0609020204030204" pitchFamily="49" charset="0"/>
      <p:regular r:id="rId82"/>
      <p:bold r:id="rId83"/>
      <p:italic r:id="rId84"/>
      <p:boldItalic r:id="rId85"/>
    </p:embeddedFont>
    <p:embeddedFont>
      <p:font typeface="Sometype Mono" panose="020B0009020203030204" pitchFamily="49" charset="0"/>
      <p:regular r:id="rId86"/>
      <p:bold r:id="rId87"/>
      <p:italic r:id="rId88"/>
      <p:boldItalic r:id="rId89"/>
    </p:embeddedFont>
  </p:embeddedFontLst>
  <p:custDataLst>
    <p:tags r:id="rId9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ummary Section" id="{61AEDF41-BD4C-443D-BA9F-3C675C267F7A}">
          <p14:sldIdLst>
            <p14:sldId id="256"/>
          </p14:sldIdLst>
        </p14:section>
        <p14:section name="The Thing Doer" id="{5ADEAFBD-E1AD-4293-976C-A8E18BEAE438}">
          <p14:sldIdLst>
            <p14:sldId id="661"/>
            <p14:sldId id="746"/>
            <p14:sldId id="663"/>
            <p14:sldId id="748"/>
            <p14:sldId id="687"/>
            <p14:sldId id="689"/>
            <p14:sldId id="779"/>
            <p14:sldId id="706"/>
            <p14:sldId id="749"/>
            <p14:sldId id="756"/>
          </p14:sldIdLst>
        </p14:section>
        <p14:section name="Intro" id="{441DA3D5-DEC4-49BA-B8E2-EBD7128C3ECD}">
          <p14:sldIdLst>
            <p14:sldId id="665"/>
            <p14:sldId id="734"/>
            <p14:sldId id="507"/>
            <p14:sldId id="718"/>
            <p14:sldId id="826"/>
          </p14:sldIdLst>
        </p14:section>
        <p14:section name="Properties" id="{2DE0AED6-BD3E-4D1C-9CD4-E31E52E6CFD4}">
          <p14:sldIdLst>
            <p14:sldId id="491"/>
            <p14:sldId id="765"/>
          </p14:sldIdLst>
        </p14:section>
        <p14:section name="Strength and Implication" id="{55F5F509-E4C1-4292-8856-4C1D059DB45D}">
          <p14:sldIdLst>
            <p14:sldId id="643"/>
            <p14:sldId id="697"/>
            <p14:sldId id="708"/>
            <p14:sldId id="789"/>
            <p14:sldId id="766"/>
            <p14:sldId id="709"/>
            <p14:sldId id="611"/>
          </p14:sldIdLst>
        </p14:section>
        <p14:section name="System Modeling" id="{F288CA30-7158-474C-A15C-65F0068C0B57}">
          <p14:sldIdLst>
            <p14:sldId id="776"/>
            <p14:sldId id="785"/>
          </p14:sldIdLst>
        </p14:section>
        <p14:section name="Abstraction" id="{535B1A18-874F-42DE-8EBF-ED66DE5FAB64}">
          <p14:sldIdLst>
            <p14:sldId id="827"/>
            <p14:sldId id="790"/>
            <p14:sldId id="773"/>
            <p14:sldId id="774"/>
            <p14:sldId id="780"/>
            <p14:sldId id="775"/>
          </p14:sldIdLst>
        </p14:section>
        <p14:section name="State Space" id="{0484687C-7CA5-438B-9BB1-D3CAA577A91C}">
          <p14:sldIdLst>
            <p14:sldId id="828"/>
            <p14:sldId id="786"/>
            <p14:sldId id="736"/>
          </p14:sldIdLst>
        </p14:section>
        <p14:section name="Safety property" id="{7B26074F-097F-4E63-B09B-4DBEDECB8FED}">
          <p14:sldIdLst>
            <p14:sldId id="794"/>
          </p14:sldIdLst>
        </p14:section>
        <p14:section name="Liveness Property" id="{83732844-7928-4743-A1E1-6A85A24F62DC}">
          <p14:sldIdLst>
            <p14:sldId id="701"/>
            <p14:sldId id="768"/>
            <p14:sldId id="704"/>
          </p14:sldIdLst>
        </p14:section>
        <p14:section name="Concurrency" id="{EFA966C5-0FBA-4562-A472-DE63D6F04025}">
          <p14:sldIdLst>
            <p14:sldId id="705"/>
          </p14:sldIdLst>
        </p14:section>
        <p14:section name="Zooming Out" id="{39061C6C-3749-4007-BF4B-19CA07858AA5}">
          <p14:sldIdLst>
            <p14:sldId id="717"/>
            <p14:sldId id="722"/>
            <p14:sldId id="757"/>
            <p14:sldId id="758"/>
          </p14:sldIdLst>
        </p14:section>
        <p14:section name="Adversarial Nondeterminism" id="{8E5536CE-10DB-44BB-8630-832E18F3AB36}">
          <p14:sldIdLst>
            <p14:sldId id="787"/>
            <p14:sldId id="803"/>
            <p14:sldId id="795"/>
            <p14:sldId id="804"/>
          </p14:sldIdLst>
        </p14:section>
        <p14:section name="Environment" id="{FA1E059A-84AF-42C9-AAC3-FA68E6AFC394}">
          <p14:sldIdLst>
            <p14:sldId id="719"/>
            <p14:sldId id="769"/>
            <p14:sldId id="807"/>
            <p14:sldId id="817"/>
          </p14:sldIdLst>
        </p14:section>
        <p14:section name="Assumptions: Stricter" id="{0F038000-93CF-4EB3-A078-BD92BD8719A0}">
          <p14:sldIdLst>
            <p14:sldId id="806"/>
            <p14:sldId id="800"/>
            <p14:sldId id="818"/>
            <p14:sldId id="821"/>
          </p14:sldIdLst>
        </p14:section>
        <p14:section name="Assumptions =&gt; Properties" id="{31367E7D-E6A9-4A44-9DDC-99F134D7199B}">
          <p14:sldIdLst>
            <p14:sldId id="808"/>
            <p14:sldId id="813"/>
            <p14:sldId id="802"/>
            <p14:sldId id="819"/>
            <p14:sldId id="822"/>
          </p14:sldIdLst>
        </p14:section>
        <p14:section name="System design" id="{B5A60F4F-3875-4D79-A5D1-E2F1D6634E32}">
          <p14:sldIdLst>
            <p14:sldId id="815"/>
            <p14:sldId id="814"/>
            <p14:sldId id="816"/>
            <p14:sldId id="824"/>
            <p14:sldId id="820"/>
            <p14:sldId id="825"/>
            <p14:sldId id="823"/>
          </p14:sldIdLst>
        </p14:section>
        <p14:section name="Conclusion" id="{C94225CE-98C2-4ED5-A54A-CBC4BA789644}">
          <p14:sldIdLst>
            <p14:sldId id="500"/>
            <p14:sldId id="558"/>
            <p14:sldId id="480"/>
            <p14:sldId id="559"/>
          </p14:sldIdLst>
        </p14:section>
      </p14:sectionLst>
    </p:ext>
    <p:ext uri="{EFAFB233-063F-42B5-8137-9DF3F51BA10A}">
      <p15:sldGuideLst xmlns:p15="http://schemas.microsoft.com/office/powerpoint/2012/main">
        <p15:guide id="1" pos="768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E54300-D5BA-43A9-B8C8-3AECD0D08CDE}" v="68" dt="2023-09-11T02:13:37.7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0919" autoAdjust="0"/>
  </p:normalViewPr>
  <p:slideViewPr>
    <p:cSldViewPr snapToGrid="0">
      <p:cViewPr varScale="1">
        <p:scale>
          <a:sx n="74" d="100"/>
          <a:sy n="74" d="100"/>
        </p:scale>
        <p:origin x="336" y="52"/>
      </p:cViewPr>
      <p:guideLst>
        <p:guide pos="768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710"/>
    </p:cViewPr>
  </p:sorterViewPr>
  <p:notesViewPr>
    <p:cSldViewPr snapToGrid="0">
      <p:cViewPr varScale="1">
        <p:scale>
          <a:sx n="78" d="100"/>
          <a:sy n="78" d="100"/>
        </p:scale>
        <p:origin x="396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font" Target="fonts/font6.fntdata"/><Relationship Id="rId89" Type="http://schemas.openxmlformats.org/officeDocument/2006/relationships/font" Target="fonts/font11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font" Target="fonts/font1.fntdata"/><Relationship Id="rId5" Type="http://schemas.openxmlformats.org/officeDocument/2006/relationships/slide" Target="slides/slide2.xml"/><Relationship Id="rId90" Type="http://schemas.openxmlformats.org/officeDocument/2006/relationships/tags" Target="tags/tag1.xml"/><Relationship Id="rId95" Type="http://schemas.microsoft.com/office/2015/10/relationships/revisionInfo" Target="revisionInfo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font" Target="fonts/font5.fntdata"/><Relationship Id="rId88" Type="http://schemas.openxmlformats.org/officeDocument/2006/relationships/font" Target="fonts/font10.fntdata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handoutMaster" Target="handoutMasters/handoutMaster1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9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font" Target="fonts/font9.fntdata"/><Relationship Id="rId61" Type="http://schemas.openxmlformats.org/officeDocument/2006/relationships/slide" Target="slides/slide58.xml"/><Relationship Id="rId82" Type="http://schemas.openxmlformats.org/officeDocument/2006/relationships/font" Target="fonts/font4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330A38-774C-E0A0-2CF4-4FA14A8E72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FD568B-9672-5B29-81BE-BC510C75B7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4A47E1-867E-4C62-9F90-F97E1A83081E}" type="datetimeFigureOut">
              <a:rPr lang="en-US" smtClean="0"/>
              <a:t>6/3/2026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278888-CB49-6F73-AD4D-07468273F17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92A04F-2D9C-B364-8A3F-1360DE0339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255323-6555-4839-9737-5E06C748BF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1095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576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67.44186" units="1/cm"/>
          <inkml:channelProperty channel="Y" name="resolution" value="111.34021" units="1/cm"/>
          <inkml:channelProperty channel="T" name="resolution" value="1" units="1/dev"/>
        </inkml:channelProperties>
      </inkml:inkSource>
      <inkml:timestamp xml:id="ts0" timeString="2025-06-17T21:05:39.2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28315 10685 0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576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67.44186" units="1/cm"/>
          <inkml:channelProperty channel="Y" name="resolution" value="111.34021" units="1/cm"/>
          <inkml:channelProperty channel="T" name="resolution" value="1" units="1/dev"/>
        </inkml:channelProperties>
      </inkml:inkSource>
      <inkml:timestamp xml:id="ts0" timeString="2025-06-17T21:05:39.2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28315 10685 0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02T14:56:28.64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6889 801 11050,'-4'-33'1892,"-13"-51"-1,7 49-1901,-1 0 0,-3 1 0,0 1 0,-2 0 0,-31-46-1,26 48 1,-33-40-1,42 58 8,-1 0 1,0 1 0,-1 0-1,-30-19 1,17 17 4,0 0 0,-1 2 0,0 1 0,0 2-1,-2 0 1,1 2 0,-31-3 0,-214-10 38,241 18-34,-164-3 166,-120-5 395,-272-14-93,0 45-485,530-16 23,-382 26-11,340-29-7,0-5 1,-138-21-1,-197-63 46,352 70-37,0 3-1,-1 4 1,0 4-1,-1 4 0,1 3 1,-132 19-1,-12 18 18,-114 17-8,259-43-6,0 4-1,1 4 0,1 3 0,-103 45 0,134-45-14,1 2 1,2 2-1,0 3 1,2 1-1,1 2 1,2 3-1,-61 63 1,17 6-9,4 3 1,-78 135-1,106-152 14,5 3-1,4 1 0,4 2 0,4 2 0,4 2 1,-38 200-1,57-210-7,4 0 1,4 1-1,10 172 1,3-208 38,2 1 0,2-1 1,3 0-1,2-1 0,2-1 0,3-1 1,39 75-1,-12-47 91,4-2 0,4-3 0,2-2 0,131 129 0,-75-100-51,5-4 0,165 106 0,-145-118-55,4-6 1,3-6 0,3-7 0,204 65 0,396 52 9,22-57-14,-757-126-9,1258 177 26,-331-49 69,372 25 278,-1017-137-240,1-13 0,431-47 0,-491 8-12,-1-9-1,394-127 0,396-260 418,-315 30-215,-561 300-285,-6-7 0,196-187 1,-235 190-27,-5-5 0,-5-4 1,147-232-1,-203 278-17,-3-3 0,-3 0 0,-3-2 1,-3-2-1,-3 0 0,-4-1 0,-3-1 0,6-78 0,-17 85-2,-3 0-1,-2 0 0,-4 0 1,-3 0-1,-3 0 1,-3 1-1,-2 1 0,-4 0 1,-31-74-1,14 62-5,-2 1 0,-4 2 0,-4 3 1,-2 1-1,-3 2 0,-4 3 0,-2 2 0,-77-66 0,86 89 3,-2 3 0,-2 1 0,-78-42-1,57 43-12,-2 2 1,-98-30-1,6 16-27,-198-33-1,-180 6 0,166 44 52,-417 18 1,-376 99 7,864-50 1,-944 92-59,1049-111-434,33-6-518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D8382-6668-454E-A71F-B53DA81DBF7E}" type="datetimeFigureOut">
              <a:rPr lang="en-US" smtClean="0"/>
              <a:t>6/3/2026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6984D-B009-4D08-BE0A-1A2E653854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37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SLOWER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802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do this implicitly, Formal Specifications is about making how this is done explicit. It’ hard, so we’re not covering it, instead we cover the things that it helps teach 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377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2A4CE-824C-4339-C10D-884C54629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D3E3B5-AC8A-D891-C1E2-79223EE0B9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9EA2E9-1335-72D4-29CF-3400F3476F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915E5-9997-A116-1A1D-40A3822B99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422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stuff you already know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141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not true, we have to change the system.</a:t>
            </a:r>
          </a:p>
          <a:p>
            <a:endParaRPr lang="en-US" dirty="0"/>
          </a:p>
          <a:p>
            <a:r>
              <a:rPr lang="en-US" dirty="0"/>
              <a:t>[Lead] We care about properties insofar as they are verifiable. Most are not verifiable. Some are.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960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451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9699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445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7320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[[Think about copy</a:t>
            </a:r>
            <a:r>
              <a:rPr lang="en-US" sz="1100" dirty="0"/>
              <a:t>]]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3516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see an</a:t>
            </a:r>
            <a:r>
              <a:rPr lang="en-US" baseline="0" dirty="0"/>
              <a:t> emphasis on having more weak tests than strong tests in every testing culture</a:t>
            </a:r>
          </a:p>
          <a:p>
            <a:r>
              <a:rPr lang="en-US" dirty="0"/>
              <a:t>For example, Agile has the test pyramid</a:t>
            </a:r>
          </a:p>
          <a:p>
            <a:r>
              <a:rPr lang="en-US" dirty="0"/>
              <a:t>"No alarms" vs lots of alarms</a:t>
            </a:r>
          </a:p>
          <a:p>
            <a:endParaRPr lang="en-US" dirty="0"/>
          </a:p>
          <a:p>
            <a:r>
              <a:rPr lang="en-US" dirty="0"/>
              <a:t>[[This leads into the key idea of FM: an abstraction is weaker than an implementation]]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127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Error: mark thing done, then we fail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9939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5A81A-D3B6-725F-4C8B-15C4BA2FD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670614-0103-9A35-A895-CF53C3341A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BABFAC-9F99-0AA0-F8DB-38A1031C2A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means we can find errors in abstractions, there are errors in the real system!</a:t>
            </a:r>
          </a:p>
          <a:p>
            <a:endParaRPr lang="en-US" dirty="0"/>
          </a:p>
          <a:p>
            <a:r>
              <a:rPr lang="en-US" dirty="0"/>
              <a:t>Abstraction is really rigorous in formal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146862-5860-8822-D94F-57A257D645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2547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Formal methods is really good at getting us abstractions</a:t>
            </a:r>
          </a:p>
          <a:p>
            <a:endParaRPr lang="en-US" dirty="0"/>
          </a:p>
          <a:p>
            <a:r>
              <a:rPr lang="en-US" dirty="0"/>
              <a:t>[Full explanation, simplification, then implication]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4203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651BA-0946-EDD7-AAFD-6F861ED73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8503F1-F1D6-D8D6-0F93-BE5747AA10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7687A9-61AF-69FB-8286-6AB0C29EB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 recap, we are trying to simplify this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8EAE5-FA11-0D3E-940A-8D9970B4BF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6701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9A2D9-AE4B-657C-E1C9-95A734880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13FE17-47CD-812B-3CEF-21174158C2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9AAD2C-583E-67B3-3159-871E80E811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error. What if there are TWO thing doers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65E6AA-1514-D12F-16CF-F20B4B39B5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5621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we are actually asking is 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6521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1,103,515,245 % 2^32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1348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 If these failures matter we could CHOOSE to add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8914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47147-6F47-08CF-C93B-986BF11F1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DC1EF7-299F-B42E-BECC-B7887D1495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0F32F4-5E00-6672-364E-3DA973AB68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[lead] Specification tooling has different ways of checking these properties against these </a:t>
            </a:r>
            <a:r>
              <a:rPr lang="en-US" dirty="0" err="1"/>
              <a:t>sytems</a:t>
            </a:r>
            <a:r>
              <a:rPr lang="en-US" dirty="0"/>
              <a:t>, we're going to hand implement the simplest one, brute force model checking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0D698D-0D32-BD47-2493-BA36DF7B66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5471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AD609-83F0-DE22-7895-F24B374CE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8232D6-C56C-05E1-5DCB-AF54A62F4F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0DB915-0DA6-0228-0B7D-FA71271C5C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state space, path</a:t>
            </a:r>
          </a:p>
          <a:p>
            <a:r>
              <a:rPr lang="en-US" dirty="0"/>
              <a:t>[Don't care why fail]</a:t>
            </a:r>
          </a:p>
          <a:p>
            <a:r>
              <a:rPr lang="en-US" dirty="0"/>
              <a:t>Then mention safety property (next slide is new text)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09E80-6754-65A6-D371-83628F5DA1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3727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1EA01-D654-AF8D-8984-29301DA03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65C568-DF2B-5E28-8620-BE5795F8DD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B83116-9410-C037-0DCE-D80A85CC7B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state space, path</a:t>
            </a:r>
          </a:p>
          <a:p>
            <a:r>
              <a:rPr lang="en-US" dirty="0"/>
              <a:t>[Don't care why fail]</a:t>
            </a:r>
          </a:p>
          <a:p>
            <a:r>
              <a:rPr lang="en-US" dirty="0"/>
              <a:t>Then mention safety property (next slide is new text)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804E48-8678-9F3E-1FB5-15483A4BD6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743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EFBCD-6DD5-D7DE-26C1-661BFAA84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D07AA4-D8F0-C8ED-BBED-06426C33DC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91FE74-9500-34A0-7B1B-DA42A6385C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Error: mark thing done, then we fail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138D70-C64C-3C25-D506-2583527C6F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3960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0D50B-A582-E4B2-F0EB-FD4267094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69CE63-201B-9047-3B1E-8FF1E69CAA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253017-C629-D918-1680-29021B949F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Liveness property fails</a:t>
            </a:r>
          </a:p>
          <a:p>
            <a:endParaRPr lang="en-US" dirty="0"/>
          </a:p>
          <a:p>
            <a:r>
              <a:rPr lang="en-US" dirty="0"/>
              <a:t>COUNTEREXAMPLE?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66C7F-576A-FE19-2393-C6D3092D4D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3348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CDBD0-0B82-EB32-FC29-F5B94D685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80F9C4-338D-8454-22DB-29970AD197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F7B193-51A6-136C-D692-9B5914FC9C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Liveness property fails</a:t>
            </a:r>
          </a:p>
          <a:p>
            <a:endParaRPr lang="en-US" dirty="0"/>
          </a:p>
          <a:p>
            <a:r>
              <a:rPr lang="en-US" dirty="0"/>
              <a:t>COUNTEREXAMPLE?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4A8972-B85C-E84B-71BA-915D0E7221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9190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8BAC6-EA75-D927-EA27-7B9C33992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A6FF2F-7387-E56C-699D-2AABA6B933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039A8E-585F-16DC-3C87-778021E1F0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1CABC6-9136-47B8-1DDF-F8FDD6AF92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5843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D58B7-6D65-2158-4003-A56CF18C3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D3AF9B-3B29-628C-5BF5-DABA01A888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622257-6655-8A1D-E3E2-00118BC5AD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we represent concurrency?</a:t>
            </a:r>
          </a:p>
          <a:p>
            <a:r>
              <a:rPr lang="en-US" dirty="0"/>
              <a:t>Local State &amp; global state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5529A-70AC-62B4-7CFC-13A3CBF10B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9316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0010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Possible for states to go back to old 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6916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3625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this erase your hard drive?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7247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B1701-A76F-8E04-6569-BA63E9940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D4ED08-E282-4110-4785-1333B150D0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BC6D12-727C-4D0F-1F0E-D87D9E55FE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13697-11F8-9CD8-08CB-0B94C06A80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0928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1AB39-44ED-BD0C-C652-E8A42B324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444CF8-F399-B280-059E-148A9F11FE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2E5626-00B0-0C18-99E2-0E7A2E7260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fairness (moved to later)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0C36C-EBFE-1DB3-4094-F5ABC40CF4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158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We'll even harden it so that `</a:t>
            </a:r>
            <a:r>
              <a:rPr lang="en-US" dirty="0" err="1"/>
              <a:t>actually_do_the_thing</a:t>
            </a:r>
            <a:r>
              <a:rPr lang="en-US" dirty="0"/>
              <a:t>` never fails</a:t>
            </a:r>
          </a:p>
          <a:p>
            <a:r>
              <a:rPr lang="en-US" dirty="0"/>
              <a:t>New error. What if there are TWO thing doers</a:t>
            </a:r>
          </a:p>
          <a:p>
            <a:endParaRPr lang="en-US" dirty="0"/>
          </a:p>
          <a:p>
            <a:r>
              <a:rPr lang="en-US" dirty="0"/>
              <a:t>(You don't actually need two thing doers)</a:t>
            </a:r>
          </a:p>
          <a:p>
            <a:endParaRPr lang="en-US" dirty="0"/>
          </a:p>
          <a:p>
            <a:r>
              <a:rPr lang="en-US" dirty="0"/>
              <a:t>[[Maybe v0.3, </a:t>
            </a:r>
            <a:r>
              <a:rPr lang="en-US" dirty="0" err="1"/>
              <a:t>do_thing_and_mark_as_done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9456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https://upload.wikimedia.org/wikipedia/commons/e/e7/First_Computer_Bug%2C_1947.jpg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2231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Importance of understanding the environment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6765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FM really seriously treats the subject of assumptions</a:t>
            </a:r>
          </a:p>
          <a:p>
            <a:r>
              <a:rPr lang="en-US" dirty="0"/>
              <a:t>In the interest of time, I can give you heuristics.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1111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 this work? Yes, assuming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Compiler doesn’t have a bug</a:t>
            </a:r>
          </a:p>
          <a:p>
            <a:pPr marL="228600" indent="-228600">
              <a:buAutoNum type="arabicPeriod"/>
            </a:pPr>
            <a:r>
              <a:rPr lang="en-US" dirty="0"/>
              <a:t>CPU instruction set doesn’t have a bug</a:t>
            </a:r>
          </a:p>
          <a:p>
            <a:pPr marL="228600" indent="-228600">
              <a:buAutoNum type="arabicPeriod"/>
            </a:pPr>
            <a:r>
              <a:rPr lang="en-US" dirty="0"/>
              <a:t>Hardware doesn’t have a problem</a:t>
            </a:r>
          </a:p>
          <a:p>
            <a:pPr marL="228600" indent="-228600">
              <a:buAutoNum type="arabicPeriod"/>
            </a:pPr>
            <a:r>
              <a:rPr lang="en-US" dirty="0"/>
              <a:t>Steady power</a:t>
            </a:r>
          </a:p>
          <a:p>
            <a:pPr marL="228600" indent="-228600">
              <a:buAutoNum type="arabicPeriod"/>
            </a:pPr>
            <a:r>
              <a:rPr lang="en-US" dirty="0"/>
              <a:t>No cosmic rays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9844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451B0-44F0-1D4A-728D-4FA4A4485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DBF159-577B-59DB-9205-28F42FDF8E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228FA5-8522-1B91-54DC-A7A37063B7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Possible alternate for the assumptions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64991-F0D5-DADE-9091-76C472FD64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24639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47CB4-8198-AF9F-A8AF-94EE66ECF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AFB50B-01C7-C853-A506-7565CF2521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F7FCD0-C5EB-FF5E-F632-AF93B41C6E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Kinda like how some properties are stronger than others, some assumptions are stricter than others.</a:t>
            </a:r>
          </a:p>
          <a:p>
            <a:r>
              <a:rPr lang="en-US" dirty="0"/>
              <a:t>(This actually is formed with implication, too)</a:t>
            </a:r>
          </a:p>
          <a:p>
            <a:endParaRPr lang="en-US" dirty="0"/>
          </a:p>
          <a:p>
            <a:r>
              <a:rPr lang="en-US" dirty="0"/>
              <a:t>v1 needs stricter assumptions for liveness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71E426-BB06-04CD-B37B-65782D0377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291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5A08B-0A33-B78A-3C90-22A083F53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587B3A-CB4E-DD7A-DE3A-169FBD7650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B2C964-00FA-F33B-50A6-98C25706E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Kinda like how some properties are stronger than others, some assumptions are stricter than others.</a:t>
            </a:r>
          </a:p>
          <a:p>
            <a:r>
              <a:rPr lang="en-US" dirty="0"/>
              <a:t>(This actually is formed with implication, too)</a:t>
            </a:r>
          </a:p>
          <a:p>
            <a:endParaRPr lang="en-US" dirty="0"/>
          </a:p>
          <a:p>
            <a:r>
              <a:rPr lang="en-US" dirty="0"/>
              <a:t>v1 needs stricter assumptions for liveness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EC5F9-4328-9EA5-BB35-C5BB111328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36691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B179F-20F4-03CD-2DDB-72778512F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D4AC9C-13B6-77DD-EB30-9C5810E9E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A986A9-3D0B-5F91-DBC8-6D095C45FC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morph into property assumptions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0F7769-291D-C0B7-B234-0EFB385E1C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3182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75433-C4F0-54D7-5BBC-49C826601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8C27C9-B775-E710-B060-63EF517FEE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6CC66B-4BAC-DCE9-F376-EB16F8425E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Possible alternate for the assumptions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C1765-8E1A-9B69-469B-B113824544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4957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BFFAA-5668-2A47-E818-15005405E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CDF669-5802-F589-889A-2719BE2D6A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748B0F-1A48-CF2B-6CCA-CD1ADE337D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Possible alternate for the assumptions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F393F2-B77D-75CB-17BB-14819AB4C6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587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2E5AC-0842-4875-A69C-3189411EA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683727-0817-15D4-209B-3DDB397147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EE4BD0-3DC4-BEB9-7E72-9BB71D8E5D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We'll even harden it so that `</a:t>
            </a:r>
            <a:r>
              <a:rPr lang="en-US" dirty="0" err="1"/>
              <a:t>actually_do_the_thing</a:t>
            </a:r>
            <a:r>
              <a:rPr lang="en-US" dirty="0"/>
              <a:t>` never fails</a:t>
            </a:r>
          </a:p>
          <a:p>
            <a:r>
              <a:rPr lang="en-US" dirty="0"/>
              <a:t>New error. What if there are TWO thing doers</a:t>
            </a:r>
          </a:p>
          <a:p>
            <a:endParaRPr lang="en-US" dirty="0"/>
          </a:p>
          <a:p>
            <a:r>
              <a:rPr lang="en-US" dirty="0"/>
              <a:t>(You don't actually need two thing doers)</a:t>
            </a:r>
          </a:p>
          <a:p>
            <a:endParaRPr lang="en-US" dirty="0"/>
          </a:p>
          <a:p>
            <a:r>
              <a:rPr lang="en-US" dirty="0"/>
              <a:t>[[Maybe v0.3, </a:t>
            </a:r>
            <a:r>
              <a:rPr lang="en-US" dirty="0" err="1"/>
              <a:t>do_thing_and_mark_as_done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339A31-8B2D-E52C-F198-752E1F6492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622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4F9F4-8A71-E310-E932-08F5F16CB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4ACC26-6827-6FE5-3B2A-3548D28ABD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F2F9BE-73B6-482D-8687-3E07DF1A7B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Possible alternate for the assumptions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2DE46-D13F-990B-D5AD-C4FB5FC763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8915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8A40D-BDA1-0908-49BB-06EA0DC8F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EF176E-F543-0D04-FC92-297748F059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81D872-2DA4-0060-4695-D3777927CD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Possible alternate for the assumptions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AEA1B-4EBE-5A03-0DAB-EF7F529539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72888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D58F5-A524-3500-2CB3-B94B99323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771934-B47B-9CC7-C5BC-F47AE51A0E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7CF475-CCD6-501A-6957-4CDDA23ACE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morph into property assumptions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A2957-AFA3-7FCF-BF7D-896F301BF8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4656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0F479-99E4-BC6D-74DC-F699ACF67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6603BE-38D7-A7A7-5D12-E6E9025495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63AC04-AB5E-FC6F-957F-577B59C8A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Possible alternate for the assumptions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C0BC8-39FA-B284-5B8A-B9194FCB3C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39754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D0149-F6C0-E0E8-5FB8-75116FF4E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D0C6A3-EFF8-D599-6B41-CB4BDED3E6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182CA2-6028-97EF-C364-9AFFF5537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V.1.5 is now better in safety, but still worse in liveness. “Best engineering judgement” / “tradeoffs” / etc.</a:t>
            </a:r>
          </a:p>
          <a:p>
            <a:r>
              <a:rPr lang="en-US" dirty="0"/>
              <a:t>A stronger system design can get the same properties with fewer assumptions.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12A45-2ED7-72D3-23DA-A15C4D170A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4099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88AFA-AFAE-3FA7-9E42-7ECF63AE4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F4A8CF-68BF-3178-59D9-2961ECC741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0F358F-88DB-CD92-B018-71D9FDD256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V.1.5 is now better in safety, but still worse in liveness. “Best engineering judgement” / “tradeoffs” / etc.</a:t>
            </a:r>
          </a:p>
          <a:p>
            <a:r>
              <a:rPr lang="en-US" dirty="0"/>
              <a:t>A stronger system design can get the same properties with fewer assumptions.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5E9E2-5CAC-72E9-0810-93C30F4BEC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9663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learntla.com, </a:t>
            </a:r>
            <a:r>
              <a:rPr lang="en-US" dirty="0" err="1"/>
              <a:t>letsproveleftpad</a:t>
            </a:r>
            <a:r>
              <a:rPr lang="en-US" dirty="0"/>
              <a:t>, I respect a lot of other specification languages, FS is a subset of FM, which includes proving code correct.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1707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https://leanpub.com/logic/c/systemsdistributed-3uLaQxE5ovf8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95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08812-CA9A-51EB-271B-4422374E7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B0E3F7-6C38-3B39-1484-57433BDEA2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2ED8E4-15F9-8F1B-BBDE-3EED675AC0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error. What if there are TWO thing doers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19BCC5-3BD3-3DAF-DFDC-143EF2D35B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906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588A1-A2C5-260B-52C2-3827E5520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FDD44B-982E-8CE0-AA4C-46EC451372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ADDEBD-2F14-FC8A-74A1-D8A3ED232F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error. What if there are TWO thing doers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42E902-ABCD-277E-8549-2C355504FE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533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68CA1-43D3-A988-5A25-8338AA1D9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FD935F-CF54-8660-EDE6-EBEF0C59C5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D49511-15C5-EB48-CE6F-52B77C0546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error. What if there are TWO thing doers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EEF633-3668-990B-BC86-F59D106771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937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823C6-1C4A-3684-F8FF-0AF61E86E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E36028-C7B7-1949-0235-869B57F20F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B7B38A-015F-81F7-12A8-76F5F8C6C7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Doesn't seem as bad except the case I'm thinking of this would randomly delete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8B639-984A-25BA-A6FB-8F2E5B21E0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322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www.hillelwayne.com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42A034-1017-4727-BA63-AC607A72704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DF7448-68BB-CD31-A12D-E194949CC715}"/>
              </a:ext>
            </a:extLst>
          </p:cNvPr>
          <p:cNvSpPr/>
          <p:nvPr userDrawn="1"/>
        </p:nvSpPr>
        <p:spPr>
          <a:xfrm>
            <a:off x="3082194" y="1786235"/>
            <a:ext cx="602761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CODE</a:t>
            </a:r>
          </a:p>
        </p:txBody>
      </p:sp>
    </p:spTree>
    <p:extLst>
      <p:ext uri="{BB962C8B-B14F-4D97-AF65-F5344CB8AC3E}">
        <p14:creationId xmlns:p14="http://schemas.microsoft.com/office/powerpoint/2010/main" val="1292295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EE844-4879-AC28-6C41-CA9E6E9F1C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5260" y="2657067"/>
            <a:ext cx="11772900" cy="3423822"/>
          </a:xfrm>
          <a:ln>
            <a:noFill/>
          </a:ln>
        </p:spPr>
        <p:txBody>
          <a:bodyPr wrap="none" anchor="b">
            <a:normAutofit/>
          </a:bodyPr>
          <a:lstStyle>
            <a:lvl1pPr algn="ctr">
              <a:defRPr sz="13800"/>
            </a:lvl1pPr>
          </a:lstStyle>
          <a:p>
            <a:r>
              <a:rPr lang="en-US" dirty="0"/>
              <a:t>Subsection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EC2C58-94C3-9AE3-61A2-7A54EB1A953D}"/>
              </a:ext>
            </a:extLst>
          </p:cNvPr>
          <p:cNvSpPr/>
          <p:nvPr userDrawn="1"/>
        </p:nvSpPr>
        <p:spPr>
          <a:xfrm>
            <a:off x="425570" y="-220417"/>
            <a:ext cx="11085087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========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9704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EE844-4879-AC28-6C41-CA9E6E9F1C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5260" y="2657067"/>
            <a:ext cx="11772900" cy="3423822"/>
          </a:xfrm>
          <a:ln>
            <a:noFill/>
          </a:ln>
        </p:spPr>
        <p:txBody>
          <a:bodyPr wrap="none" anchor="b">
            <a:normAutofit/>
          </a:bodyPr>
          <a:lstStyle>
            <a:lvl1pPr algn="ctr">
              <a:defRPr sz="13800"/>
            </a:lvl1pPr>
          </a:lstStyle>
          <a:p>
            <a:r>
              <a:rPr lang="en-US" dirty="0"/>
              <a:t>Subsubsection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EC2C58-94C3-9AE3-61A2-7A54EB1A953D}"/>
              </a:ext>
            </a:extLst>
          </p:cNvPr>
          <p:cNvSpPr/>
          <p:nvPr userDrawn="1"/>
        </p:nvSpPr>
        <p:spPr>
          <a:xfrm>
            <a:off x="228401" y="-220417"/>
            <a:ext cx="11479426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-------------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5309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A034-1017-4727-BA63-AC607A7270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692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FEC3-37B9-4CED-B3ED-C49A59EC3E7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1B3B-616C-4BBA-84D5-5613932FB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5575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d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None/>
              <a:defRPr>
                <a:latin typeface="Sometype Mono" panose="020B0009020203030204" pitchFamily="49" charset="0"/>
              </a:defRPr>
            </a:lvl1pPr>
          </a:lstStyle>
          <a:p>
            <a:pPr lvl="0"/>
            <a:r>
              <a:rPr lang="en-US" dirty="0"/>
              <a:t>Code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FEC3-37B9-4CED-B3ED-C49A59EC3E7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1B3B-616C-4BBA-84D5-5613932FB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951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www.hillelwayne.com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A034-1017-4727-BA63-AC607A7270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185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A034-1017-4727-BA63-AC607A7270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61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A034-1017-4727-BA63-AC607A7270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681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A034-1017-4727-BA63-AC607A7270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7014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A034-1017-4727-BA63-AC607A7270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755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www.hillelwayne.com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42A034-1017-4727-BA63-AC607A7270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724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FEC3-37B9-4CED-B3ED-C49A59EC3E7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1B3B-616C-4BBA-84D5-5613932FB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293017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FEC3-37B9-4CED-B3ED-C49A59EC3E7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1B3B-616C-4BBA-84D5-5613932FB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30363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FEC3-37B9-4CED-B3ED-C49A59EC3E7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1B3B-616C-4BBA-84D5-5613932FB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24500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FEC3-37B9-4CED-B3ED-C49A59EC3E7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1B3B-616C-4BBA-84D5-5613932FB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85638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FBFF0-44F5-6531-153E-1ABF6EE13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7CD4A0-C4C5-1D90-80B7-A8FF8390A7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D45FAE-D2E5-BC13-0641-145F119C8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www.hillelwayne.com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0DA52-6AE0-20E7-3513-9573F114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42A034-1017-4727-BA63-AC607A7270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134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www.hillelwayne.com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42A034-1017-4727-BA63-AC607A7270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459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FBFF0-44F5-6531-153E-1ABF6EE13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7CD4A0-C4C5-1D90-80B7-A8FF8390A7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D45FAE-D2E5-BC13-0641-145F119C8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www.hillelwayne.com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0DA52-6AE0-20E7-3513-9573F114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42A034-1017-4727-BA63-AC607A7270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319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set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1400" y="1825625"/>
            <a:ext cx="7772400" cy="4351338"/>
          </a:xfrm>
        </p:spPr>
        <p:txBody>
          <a:bodyPr>
            <a:normAutofit/>
          </a:bodyPr>
          <a:lstStyle>
            <a:lvl1pPr marL="0" indent="0" algn="l">
              <a:buNone/>
              <a:defRPr sz="4400"/>
            </a:lvl1pPr>
          </a:lstStyle>
          <a:p>
            <a:pPr lvl="0"/>
            <a:r>
              <a:rPr lang="en-US" dirty="0"/>
              <a:t>Offset Code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www.hillelwayne.com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42A034-1017-4727-BA63-AC607A7270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906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www.hillelwayne.com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42A034-1017-4727-BA63-AC607A7270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560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F5E99E-6628-26DF-87A6-5EAAE07DB93C}"/>
              </a:ext>
            </a:extLst>
          </p:cNvPr>
          <p:cNvSpPr txBox="1"/>
          <p:nvPr userDrawn="1"/>
        </p:nvSpPr>
        <p:spPr>
          <a:xfrm>
            <a:off x="5448300" y="6467475"/>
            <a:ext cx="3238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hillelwayne.com/talks/sd25</a:t>
            </a:r>
          </a:p>
        </p:txBody>
      </p:sp>
    </p:spTree>
    <p:extLst>
      <p:ext uri="{BB962C8B-B14F-4D97-AF65-F5344CB8AC3E}">
        <p14:creationId xmlns:p14="http://schemas.microsoft.com/office/powerpoint/2010/main" val="130522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www.hillelwayne.com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42A034-1017-4727-BA63-AC607A7270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370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onger/W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www.hillelwayne.com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42A034-1017-4727-BA63-AC607A72704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4CDF524-5A8A-172F-1CA1-9884302F81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600" y="2667000"/>
            <a:ext cx="2278063" cy="511175"/>
          </a:xfrm>
        </p:spPr>
        <p:txBody>
          <a:bodyPr/>
          <a:lstStyle>
            <a:lvl1pPr marL="0" indent="0">
              <a:buNone/>
              <a:defRPr/>
            </a:lvl1pPr>
            <a:lvl5pPr>
              <a:defRPr/>
            </a:lvl5pPr>
          </a:lstStyle>
          <a:p>
            <a:pPr lvl="0"/>
            <a:r>
              <a:rPr lang="en-US" dirty="0"/>
              <a:t>=&gt;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D7F2CB2-56F3-208F-2F21-765A9A37C0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4063" y="1936044"/>
            <a:ext cx="10599737" cy="480131"/>
          </a:xfrm>
          <a:ln>
            <a:solidFill>
              <a:srgbClr val="000000"/>
            </a:solidFill>
          </a:ln>
        </p:spPr>
        <p:txBody>
          <a:bodyPr anchor="b" anchorCtr="0"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F3C341C-BDB4-4B34-D976-9F0AA74DBA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4062" y="3429000"/>
            <a:ext cx="10599737" cy="480131"/>
          </a:xfrm>
          <a:ln>
            <a:solidFill>
              <a:srgbClr val="000000"/>
            </a:solidFill>
          </a:ln>
        </p:spPr>
        <p:txBody>
          <a:bodyPr anchor="t" anchorCtr="0"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138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EE844-4879-AC28-6C41-CA9E6E9F1C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" y="2657067"/>
            <a:ext cx="11452860" cy="3423822"/>
          </a:xfrm>
          <a:ln w="19050" cap="rnd">
            <a:noFill/>
            <a:beve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452860"/>
                      <a:gd name="connsiteY0" fmla="*/ 0 h 3423822"/>
                      <a:gd name="connsiteX1" fmla="*/ 687172 w 11452860"/>
                      <a:gd name="connsiteY1" fmla="*/ 0 h 3423822"/>
                      <a:gd name="connsiteX2" fmla="*/ 1259815 w 11452860"/>
                      <a:gd name="connsiteY2" fmla="*/ 0 h 3423822"/>
                      <a:gd name="connsiteX3" fmla="*/ 1946986 w 11452860"/>
                      <a:gd name="connsiteY3" fmla="*/ 0 h 3423822"/>
                      <a:gd name="connsiteX4" fmla="*/ 2519629 w 11452860"/>
                      <a:gd name="connsiteY4" fmla="*/ 0 h 3423822"/>
                      <a:gd name="connsiteX5" fmla="*/ 3092272 w 11452860"/>
                      <a:gd name="connsiteY5" fmla="*/ 0 h 3423822"/>
                      <a:gd name="connsiteX6" fmla="*/ 3664915 w 11452860"/>
                      <a:gd name="connsiteY6" fmla="*/ 0 h 3423822"/>
                      <a:gd name="connsiteX7" fmla="*/ 3893972 w 11452860"/>
                      <a:gd name="connsiteY7" fmla="*/ 0 h 3423822"/>
                      <a:gd name="connsiteX8" fmla="*/ 4581144 w 11452860"/>
                      <a:gd name="connsiteY8" fmla="*/ 0 h 3423822"/>
                      <a:gd name="connsiteX9" fmla="*/ 4810201 w 11452860"/>
                      <a:gd name="connsiteY9" fmla="*/ 0 h 3423822"/>
                      <a:gd name="connsiteX10" fmla="*/ 5382844 w 11452860"/>
                      <a:gd name="connsiteY10" fmla="*/ 0 h 3423822"/>
                      <a:gd name="connsiteX11" fmla="*/ 6184544 w 11452860"/>
                      <a:gd name="connsiteY11" fmla="*/ 0 h 3423822"/>
                      <a:gd name="connsiteX12" fmla="*/ 6986245 w 11452860"/>
                      <a:gd name="connsiteY12" fmla="*/ 0 h 3423822"/>
                      <a:gd name="connsiteX13" fmla="*/ 7673416 w 11452860"/>
                      <a:gd name="connsiteY13" fmla="*/ 0 h 3423822"/>
                      <a:gd name="connsiteX14" fmla="*/ 8131531 w 11452860"/>
                      <a:gd name="connsiteY14" fmla="*/ 0 h 3423822"/>
                      <a:gd name="connsiteX15" fmla="*/ 8360588 w 11452860"/>
                      <a:gd name="connsiteY15" fmla="*/ 0 h 3423822"/>
                      <a:gd name="connsiteX16" fmla="*/ 8818702 w 11452860"/>
                      <a:gd name="connsiteY16" fmla="*/ 0 h 3423822"/>
                      <a:gd name="connsiteX17" fmla="*/ 9505874 w 11452860"/>
                      <a:gd name="connsiteY17" fmla="*/ 0 h 3423822"/>
                      <a:gd name="connsiteX18" fmla="*/ 10307574 w 11452860"/>
                      <a:gd name="connsiteY18" fmla="*/ 0 h 3423822"/>
                      <a:gd name="connsiteX19" fmla="*/ 10536631 w 11452860"/>
                      <a:gd name="connsiteY19" fmla="*/ 0 h 3423822"/>
                      <a:gd name="connsiteX20" fmla="*/ 10765688 w 11452860"/>
                      <a:gd name="connsiteY20" fmla="*/ 0 h 3423822"/>
                      <a:gd name="connsiteX21" fmla="*/ 11452860 w 11452860"/>
                      <a:gd name="connsiteY21" fmla="*/ 0 h 3423822"/>
                      <a:gd name="connsiteX22" fmla="*/ 11452860 w 11452860"/>
                      <a:gd name="connsiteY22" fmla="*/ 467922 h 3423822"/>
                      <a:gd name="connsiteX23" fmla="*/ 11452860 w 11452860"/>
                      <a:gd name="connsiteY23" fmla="*/ 1072798 h 3423822"/>
                      <a:gd name="connsiteX24" fmla="*/ 11452860 w 11452860"/>
                      <a:gd name="connsiteY24" fmla="*/ 1711911 h 3423822"/>
                      <a:gd name="connsiteX25" fmla="*/ 11452860 w 11452860"/>
                      <a:gd name="connsiteY25" fmla="*/ 2179833 h 3423822"/>
                      <a:gd name="connsiteX26" fmla="*/ 11452860 w 11452860"/>
                      <a:gd name="connsiteY26" fmla="*/ 2818947 h 3423822"/>
                      <a:gd name="connsiteX27" fmla="*/ 11452860 w 11452860"/>
                      <a:gd name="connsiteY27" fmla="*/ 3423822 h 3423822"/>
                      <a:gd name="connsiteX28" fmla="*/ 11223803 w 11452860"/>
                      <a:gd name="connsiteY28" fmla="*/ 3423822 h 3423822"/>
                      <a:gd name="connsiteX29" fmla="*/ 10765688 w 11452860"/>
                      <a:gd name="connsiteY29" fmla="*/ 3423822 h 3423822"/>
                      <a:gd name="connsiteX30" fmla="*/ 10193045 w 11452860"/>
                      <a:gd name="connsiteY30" fmla="*/ 3423822 h 3423822"/>
                      <a:gd name="connsiteX31" fmla="*/ 9849460 w 11452860"/>
                      <a:gd name="connsiteY31" fmla="*/ 3423822 h 3423822"/>
                      <a:gd name="connsiteX32" fmla="*/ 9162288 w 11452860"/>
                      <a:gd name="connsiteY32" fmla="*/ 3423822 h 3423822"/>
                      <a:gd name="connsiteX33" fmla="*/ 8360588 w 11452860"/>
                      <a:gd name="connsiteY33" fmla="*/ 3423822 h 3423822"/>
                      <a:gd name="connsiteX34" fmla="*/ 7902473 w 11452860"/>
                      <a:gd name="connsiteY34" fmla="*/ 3423822 h 3423822"/>
                      <a:gd name="connsiteX35" fmla="*/ 7100773 w 11452860"/>
                      <a:gd name="connsiteY35" fmla="*/ 3423822 h 3423822"/>
                      <a:gd name="connsiteX36" fmla="*/ 6528130 w 11452860"/>
                      <a:gd name="connsiteY36" fmla="*/ 3423822 h 3423822"/>
                      <a:gd name="connsiteX37" fmla="*/ 5726430 w 11452860"/>
                      <a:gd name="connsiteY37" fmla="*/ 3423822 h 3423822"/>
                      <a:gd name="connsiteX38" fmla="*/ 4924730 w 11452860"/>
                      <a:gd name="connsiteY38" fmla="*/ 3423822 h 3423822"/>
                      <a:gd name="connsiteX39" fmla="*/ 4581144 w 11452860"/>
                      <a:gd name="connsiteY39" fmla="*/ 3423822 h 3423822"/>
                      <a:gd name="connsiteX40" fmla="*/ 4123030 w 11452860"/>
                      <a:gd name="connsiteY40" fmla="*/ 3423822 h 3423822"/>
                      <a:gd name="connsiteX41" fmla="*/ 3550387 w 11452860"/>
                      <a:gd name="connsiteY41" fmla="*/ 3423822 h 3423822"/>
                      <a:gd name="connsiteX42" fmla="*/ 2977744 w 11452860"/>
                      <a:gd name="connsiteY42" fmla="*/ 3423822 h 3423822"/>
                      <a:gd name="connsiteX43" fmla="*/ 2290572 w 11452860"/>
                      <a:gd name="connsiteY43" fmla="*/ 3423822 h 3423822"/>
                      <a:gd name="connsiteX44" fmla="*/ 1946986 w 11452860"/>
                      <a:gd name="connsiteY44" fmla="*/ 3423822 h 3423822"/>
                      <a:gd name="connsiteX45" fmla="*/ 1603400 w 11452860"/>
                      <a:gd name="connsiteY45" fmla="*/ 3423822 h 3423822"/>
                      <a:gd name="connsiteX46" fmla="*/ 801700 w 11452860"/>
                      <a:gd name="connsiteY46" fmla="*/ 3423822 h 3423822"/>
                      <a:gd name="connsiteX47" fmla="*/ 0 w 11452860"/>
                      <a:gd name="connsiteY47" fmla="*/ 3423822 h 3423822"/>
                      <a:gd name="connsiteX48" fmla="*/ 0 w 11452860"/>
                      <a:gd name="connsiteY48" fmla="*/ 2853185 h 3423822"/>
                      <a:gd name="connsiteX49" fmla="*/ 0 w 11452860"/>
                      <a:gd name="connsiteY49" fmla="*/ 2248310 h 3423822"/>
                      <a:gd name="connsiteX50" fmla="*/ 0 w 11452860"/>
                      <a:gd name="connsiteY50" fmla="*/ 1746149 h 3423822"/>
                      <a:gd name="connsiteX51" fmla="*/ 0 w 11452860"/>
                      <a:gd name="connsiteY51" fmla="*/ 1175512 h 3423822"/>
                      <a:gd name="connsiteX52" fmla="*/ 0 w 11452860"/>
                      <a:gd name="connsiteY52" fmla="*/ 604875 h 3423822"/>
                      <a:gd name="connsiteX53" fmla="*/ 0 w 11452860"/>
                      <a:gd name="connsiteY53" fmla="*/ 0 h 3423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11452860" h="3423822" fill="none" extrusionOk="0">
                        <a:moveTo>
                          <a:pt x="0" y="0"/>
                        </a:moveTo>
                        <a:cubicBezTo>
                          <a:pt x="264808" y="-47948"/>
                          <a:pt x="363940" y="8784"/>
                          <a:pt x="687172" y="0"/>
                        </a:cubicBezTo>
                        <a:cubicBezTo>
                          <a:pt x="1010404" y="-8784"/>
                          <a:pt x="1141757" y="66534"/>
                          <a:pt x="1259815" y="0"/>
                        </a:cubicBezTo>
                        <a:cubicBezTo>
                          <a:pt x="1377873" y="-66534"/>
                          <a:pt x="1808956" y="2366"/>
                          <a:pt x="1946986" y="0"/>
                        </a:cubicBezTo>
                        <a:cubicBezTo>
                          <a:pt x="2085016" y="-2366"/>
                          <a:pt x="2300783" y="10312"/>
                          <a:pt x="2519629" y="0"/>
                        </a:cubicBezTo>
                        <a:cubicBezTo>
                          <a:pt x="2738475" y="-10312"/>
                          <a:pt x="2808875" y="20165"/>
                          <a:pt x="3092272" y="0"/>
                        </a:cubicBezTo>
                        <a:cubicBezTo>
                          <a:pt x="3375669" y="-20165"/>
                          <a:pt x="3539742" y="39562"/>
                          <a:pt x="3664915" y="0"/>
                        </a:cubicBezTo>
                        <a:cubicBezTo>
                          <a:pt x="3790088" y="-39562"/>
                          <a:pt x="3825039" y="5580"/>
                          <a:pt x="3893972" y="0"/>
                        </a:cubicBezTo>
                        <a:cubicBezTo>
                          <a:pt x="3962905" y="-5580"/>
                          <a:pt x="4301307" y="58835"/>
                          <a:pt x="4581144" y="0"/>
                        </a:cubicBezTo>
                        <a:cubicBezTo>
                          <a:pt x="4860981" y="-58835"/>
                          <a:pt x="4718650" y="5518"/>
                          <a:pt x="4810201" y="0"/>
                        </a:cubicBezTo>
                        <a:cubicBezTo>
                          <a:pt x="4901752" y="-5518"/>
                          <a:pt x="5110065" y="59745"/>
                          <a:pt x="5382844" y="0"/>
                        </a:cubicBezTo>
                        <a:cubicBezTo>
                          <a:pt x="5655623" y="-59745"/>
                          <a:pt x="6018426" y="43550"/>
                          <a:pt x="6184544" y="0"/>
                        </a:cubicBezTo>
                        <a:cubicBezTo>
                          <a:pt x="6350662" y="-43550"/>
                          <a:pt x="6815342" y="66262"/>
                          <a:pt x="6986245" y="0"/>
                        </a:cubicBezTo>
                        <a:cubicBezTo>
                          <a:pt x="7157148" y="-66262"/>
                          <a:pt x="7444678" y="11996"/>
                          <a:pt x="7673416" y="0"/>
                        </a:cubicBezTo>
                        <a:cubicBezTo>
                          <a:pt x="7902154" y="-11996"/>
                          <a:pt x="7909260" y="43916"/>
                          <a:pt x="8131531" y="0"/>
                        </a:cubicBezTo>
                        <a:cubicBezTo>
                          <a:pt x="8353803" y="-43916"/>
                          <a:pt x="8273142" y="20309"/>
                          <a:pt x="8360588" y="0"/>
                        </a:cubicBezTo>
                        <a:cubicBezTo>
                          <a:pt x="8448034" y="-20309"/>
                          <a:pt x="8709274" y="42840"/>
                          <a:pt x="8818702" y="0"/>
                        </a:cubicBezTo>
                        <a:cubicBezTo>
                          <a:pt x="8928130" y="-42840"/>
                          <a:pt x="9329320" y="76930"/>
                          <a:pt x="9505874" y="0"/>
                        </a:cubicBezTo>
                        <a:cubicBezTo>
                          <a:pt x="9682428" y="-76930"/>
                          <a:pt x="9963892" y="81056"/>
                          <a:pt x="10307574" y="0"/>
                        </a:cubicBezTo>
                        <a:cubicBezTo>
                          <a:pt x="10651256" y="-81056"/>
                          <a:pt x="10435257" y="22914"/>
                          <a:pt x="10536631" y="0"/>
                        </a:cubicBezTo>
                        <a:cubicBezTo>
                          <a:pt x="10638005" y="-22914"/>
                          <a:pt x="10706193" y="16964"/>
                          <a:pt x="10765688" y="0"/>
                        </a:cubicBezTo>
                        <a:cubicBezTo>
                          <a:pt x="10825183" y="-16964"/>
                          <a:pt x="11192554" y="26958"/>
                          <a:pt x="11452860" y="0"/>
                        </a:cubicBezTo>
                        <a:cubicBezTo>
                          <a:pt x="11472255" y="230839"/>
                          <a:pt x="11442981" y="279972"/>
                          <a:pt x="11452860" y="467922"/>
                        </a:cubicBezTo>
                        <a:cubicBezTo>
                          <a:pt x="11462739" y="655872"/>
                          <a:pt x="11394006" y="777102"/>
                          <a:pt x="11452860" y="1072798"/>
                        </a:cubicBezTo>
                        <a:cubicBezTo>
                          <a:pt x="11511714" y="1368494"/>
                          <a:pt x="11452285" y="1504966"/>
                          <a:pt x="11452860" y="1711911"/>
                        </a:cubicBezTo>
                        <a:cubicBezTo>
                          <a:pt x="11453435" y="1918856"/>
                          <a:pt x="11423673" y="2056038"/>
                          <a:pt x="11452860" y="2179833"/>
                        </a:cubicBezTo>
                        <a:cubicBezTo>
                          <a:pt x="11482047" y="2303628"/>
                          <a:pt x="11429853" y="2599147"/>
                          <a:pt x="11452860" y="2818947"/>
                        </a:cubicBezTo>
                        <a:cubicBezTo>
                          <a:pt x="11475867" y="3038747"/>
                          <a:pt x="11419266" y="3196378"/>
                          <a:pt x="11452860" y="3423822"/>
                        </a:cubicBezTo>
                        <a:cubicBezTo>
                          <a:pt x="11378771" y="3446362"/>
                          <a:pt x="11282755" y="3412033"/>
                          <a:pt x="11223803" y="3423822"/>
                        </a:cubicBezTo>
                        <a:cubicBezTo>
                          <a:pt x="11164851" y="3435611"/>
                          <a:pt x="10946718" y="3406567"/>
                          <a:pt x="10765688" y="3423822"/>
                        </a:cubicBezTo>
                        <a:cubicBezTo>
                          <a:pt x="10584659" y="3441077"/>
                          <a:pt x="10358143" y="3406463"/>
                          <a:pt x="10193045" y="3423822"/>
                        </a:cubicBezTo>
                        <a:cubicBezTo>
                          <a:pt x="10027947" y="3441181"/>
                          <a:pt x="10004126" y="3420842"/>
                          <a:pt x="9849460" y="3423822"/>
                        </a:cubicBezTo>
                        <a:cubicBezTo>
                          <a:pt x="9694795" y="3426802"/>
                          <a:pt x="9416815" y="3360597"/>
                          <a:pt x="9162288" y="3423822"/>
                        </a:cubicBezTo>
                        <a:cubicBezTo>
                          <a:pt x="8907761" y="3487047"/>
                          <a:pt x="8708395" y="3342984"/>
                          <a:pt x="8360588" y="3423822"/>
                        </a:cubicBezTo>
                        <a:cubicBezTo>
                          <a:pt x="8012781" y="3504660"/>
                          <a:pt x="8105738" y="3393631"/>
                          <a:pt x="7902473" y="3423822"/>
                        </a:cubicBezTo>
                        <a:cubicBezTo>
                          <a:pt x="7699208" y="3454013"/>
                          <a:pt x="7414881" y="3340578"/>
                          <a:pt x="7100773" y="3423822"/>
                        </a:cubicBezTo>
                        <a:cubicBezTo>
                          <a:pt x="6786665" y="3507066"/>
                          <a:pt x="6673909" y="3371202"/>
                          <a:pt x="6528130" y="3423822"/>
                        </a:cubicBezTo>
                        <a:cubicBezTo>
                          <a:pt x="6382351" y="3476442"/>
                          <a:pt x="6046992" y="3383577"/>
                          <a:pt x="5726430" y="3423822"/>
                        </a:cubicBezTo>
                        <a:cubicBezTo>
                          <a:pt x="5405868" y="3464067"/>
                          <a:pt x="5213829" y="3334178"/>
                          <a:pt x="4924730" y="3423822"/>
                        </a:cubicBezTo>
                        <a:cubicBezTo>
                          <a:pt x="4635631" y="3513466"/>
                          <a:pt x="4733862" y="3387169"/>
                          <a:pt x="4581144" y="3423822"/>
                        </a:cubicBezTo>
                        <a:cubicBezTo>
                          <a:pt x="4428426" y="3460475"/>
                          <a:pt x="4253048" y="3412215"/>
                          <a:pt x="4123030" y="3423822"/>
                        </a:cubicBezTo>
                        <a:cubicBezTo>
                          <a:pt x="3993012" y="3435429"/>
                          <a:pt x="3803264" y="3381645"/>
                          <a:pt x="3550387" y="3423822"/>
                        </a:cubicBezTo>
                        <a:cubicBezTo>
                          <a:pt x="3297510" y="3465999"/>
                          <a:pt x="3180657" y="3399155"/>
                          <a:pt x="2977744" y="3423822"/>
                        </a:cubicBezTo>
                        <a:cubicBezTo>
                          <a:pt x="2774831" y="3448489"/>
                          <a:pt x="2506440" y="3384906"/>
                          <a:pt x="2290572" y="3423822"/>
                        </a:cubicBezTo>
                        <a:cubicBezTo>
                          <a:pt x="2074704" y="3462738"/>
                          <a:pt x="2049475" y="3404745"/>
                          <a:pt x="1946986" y="3423822"/>
                        </a:cubicBezTo>
                        <a:cubicBezTo>
                          <a:pt x="1844497" y="3442899"/>
                          <a:pt x="1767031" y="3385778"/>
                          <a:pt x="1603400" y="3423822"/>
                        </a:cubicBezTo>
                        <a:cubicBezTo>
                          <a:pt x="1439769" y="3461866"/>
                          <a:pt x="1074917" y="3381502"/>
                          <a:pt x="801700" y="3423822"/>
                        </a:cubicBezTo>
                        <a:cubicBezTo>
                          <a:pt x="528483" y="3466142"/>
                          <a:pt x="229322" y="3360517"/>
                          <a:pt x="0" y="3423822"/>
                        </a:cubicBezTo>
                        <a:cubicBezTo>
                          <a:pt x="-26661" y="3231237"/>
                          <a:pt x="4265" y="3057345"/>
                          <a:pt x="0" y="2853185"/>
                        </a:cubicBezTo>
                        <a:cubicBezTo>
                          <a:pt x="-4265" y="2649025"/>
                          <a:pt x="31742" y="2505677"/>
                          <a:pt x="0" y="2248310"/>
                        </a:cubicBezTo>
                        <a:cubicBezTo>
                          <a:pt x="-31742" y="1990944"/>
                          <a:pt x="58873" y="1977364"/>
                          <a:pt x="0" y="1746149"/>
                        </a:cubicBezTo>
                        <a:cubicBezTo>
                          <a:pt x="-58873" y="1514934"/>
                          <a:pt x="51550" y="1441281"/>
                          <a:pt x="0" y="1175512"/>
                        </a:cubicBezTo>
                        <a:cubicBezTo>
                          <a:pt x="-51550" y="909743"/>
                          <a:pt x="11617" y="778975"/>
                          <a:pt x="0" y="604875"/>
                        </a:cubicBezTo>
                        <a:cubicBezTo>
                          <a:pt x="-11617" y="430775"/>
                          <a:pt x="52187" y="208705"/>
                          <a:pt x="0" y="0"/>
                        </a:cubicBezTo>
                        <a:close/>
                      </a:path>
                      <a:path w="11452860" h="3423822" stroke="0" extrusionOk="0">
                        <a:moveTo>
                          <a:pt x="0" y="0"/>
                        </a:moveTo>
                        <a:cubicBezTo>
                          <a:pt x="203522" y="-32752"/>
                          <a:pt x="275589" y="45317"/>
                          <a:pt x="458114" y="0"/>
                        </a:cubicBezTo>
                        <a:cubicBezTo>
                          <a:pt x="640639" y="-45317"/>
                          <a:pt x="601832" y="6203"/>
                          <a:pt x="687172" y="0"/>
                        </a:cubicBezTo>
                        <a:cubicBezTo>
                          <a:pt x="772512" y="-6203"/>
                          <a:pt x="1191418" y="17465"/>
                          <a:pt x="1488872" y="0"/>
                        </a:cubicBezTo>
                        <a:cubicBezTo>
                          <a:pt x="1786326" y="-17465"/>
                          <a:pt x="1752831" y="24919"/>
                          <a:pt x="1946986" y="0"/>
                        </a:cubicBezTo>
                        <a:cubicBezTo>
                          <a:pt x="2141141" y="-24919"/>
                          <a:pt x="2270363" y="40043"/>
                          <a:pt x="2405101" y="0"/>
                        </a:cubicBezTo>
                        <a:cubicBezTo>
                          <a:pt x="2539839" y="-40043"/>
                          <a:pt x="3012124" y="67471"/>
                          <a:pt x="3206801" y="0"/>
                        </a:cubicBezTo>
                        <a:cubicBezTo>
                          <a:pt x="3401478" y="-67471"/>
                          <a:pt x="3382853" y="28095"/>
                          <a:pt x="3550387" y="0"/>
                        </a:cubicBezTo>
                        <a:cubicBezTo>
                          <a:pt x="3717921" y="-28095"/>
                          <a:pt x="4145182" y="47283"/>
                          <a:pt x="4352087" y="0"/>
                        </a:cubicBezTo>
                        <a:cubicBezTo>
                          <a:pt x="4558992" y="-47283"/>
                          <a:pt x="4943823" y="4381"/>
                          <a:pt x="5153787" y="0"/>
                        </a:cubicBezTo>
                        <a:cubicBezTo>
                          <a:pt x="5363751" y="-4381"/>
                          <a:pt x="5463614" y="17445"/>
                          <a:pt x="5726430" y="0"/>
                        </a:cubicBezTo>
                        <a:cubicBezTo>
                          <a:pt x="5989246" y="-17445"/>
                          <a:pt x="6318625" y="40689"/>
                          <a:pt x="6528130" y="0"/>
                        </a:cubicBezTo>
                        <a:cubicBezTo>
                          <a:pt x="6737635" y="-40689"/>
                          <a:pt x="6826534" y="34583"/>
                          <a:pt x="6986245" y="0"/>
                        </a:cubicBezTo>
                        <a:cubicBezTo>
                          <a:pt x="7145957" y="-34583"/>
                          <a:pt x="7316983" y="27271"/>
                          <a:pt x="7444359" y="0"/>
                        </a:cubicBezTo>
                        <a:cubicBezTo>
                          <a:pt x="7571735" y="-27271"/>
                          <a:pt x="7883726" y="50623"/>
                          <a:pt x="8131531" y="0"/>
                        </a:cubicBezTo>
                        <a:cubicBezTo>
                          <a:pt x="8379336" y="-50623"/>
                          <a:pt x="8391574" y="12374"/>
                          <a:pt x="8589645" y="0"/>
                        </a:cubicBezTo>
                        <a:cubicBezTo>
                          <a:pt x="8787716" y="-12374"/>
                          <a:pt x="9034816" y="55209"/>
                          <a:pt x="9391345" y="0"/>
                        </a:cubicBezTo>
                        <a:cubicBezTo>
                          <a:pt x="9747874" y="-55209"/>
                          <a:pt x="9878677" y="87916"/>
                          <a:pt x="10193045" y="0"/>
                        </a:cubicBezTo>
                        <a:cubicBezTo>
                          <a:pt x="10507413" y="-87916"/>
                          <a:pt x="10604901" y="23575"/>
                          <a:pt x="10765688" y="0"/>
                        </a:cubicBezTo>
                        <a:cubicBezTo>
                          <a:pt x="10926475" y="-23575"/>
                          <a:pt x="11254344" y="22300"/>
                          <a:pt x="11452860" y="0"/>
                        </a:cubicBezTo>
                        <a:cubicBezTo>
                          <a:pt x="11480632" y="165212"/>
                          <a:pt x="11408086" y="251423"/>
                          <a:pt x="11452860" y="467922"/>
                        </a:cubicBezTo>
                        <a:cubicBezTo>
                          <a:pt x="11497634" y="684421"/>
                          <a:pt x="11441242" y="739527"/>
                          <a:pt x="11452860" y="970083"/>
                        </a:cubicBezTo>
                        <a:cubicBezTo>
                          <a:pt x="11464478" y="1200639"/>
                          <a:pt x="11442888" y="1415447"/>
                          <a:pt x="11452860" y="1574958"/>
                        </a:cubicBezTo>
                        <a:cubicBezTo>
                          <a:pt x="11462832" y="1734470"/>
                          <a:pt x="11404592" y="1889701"/>
                          <a:pt x="11452860" y="2111357"/>
                        </a:cubicBezTo>
                        <a:cubicBezTo>
                          <a:pt x="11501128" y="2333013"/>
                          <a:pt x="11396624" y="2503270"/>
                          <a:pt x="11452860" y="2613517"/>
                        </a:cubicBezTo>
                        <a:cubicBezTo>
                          <a:pt x="11509096" y="2723764"/>
                          <a:pt x="11408524" y="3217571"/>
                          <a:pt x="11452860" y="3423822"/>
                        </a:cubicBezTo>
                        <a:cubicBezTo>
                          <a:pt x="11195222" y="3473461"/>
                          <a:pt x="11059740" y="3361074"/>
                          <a:pt x="10880217" y="3423822"/>
                        </a:cubicBezTo>
                        <a:cubicBezTo>
                          <a:pt x="10700694" y="3486570"/>
                          <a:pt x="10577386" y="3410125"/>
                          <a:pt x="10307574" y="3423822"/>
                        </a:cubicBezTo>
                        <a:cubicBezTo>
                          <a:pt x="10037762" y="3437519"/>
                          <a:pt x="10044043" y="3411260"/>
                          <a:pt x="9963988" y="3423822"/>
                        </a:cubicBezTo>
                        <a:cubicBezTo>
                          <a:pt x="9883933" y="3436384"/>
                          <a:pt x="9474611" y="3357806"/>
                          <a:pt x="9276817" y="3423822"/>
                        </a:cubicBezTo>
                        <a:cubicBezTo>
                          <a:pt x="9079023" y="3489838"/>
                          <a:pt x="9056808" y="3387418"/>
                          <a:pt x="8933231" y="3423822"/>
                        </a:cubicBezTo>
                        <a:cubicBezTo>
                          <a:pt x="8809654" y="3460226"/>
                          <a:pt x="8479721" y="3356547"/>
                          <a:pt x="8246059" y="3423822"/>
                        </a:cubicBezTo>
                        <a:cubicBezTo>
                          <a:pt x="8012397" y="3491097"/>
                          <a:pt x="8064299" y="3396969"/>
                          <a:pt x="8017002" y="3423822"/>
                        </a:cubicBezTo>
                        <a:cubicBezTo>
                          <a:pt x="7969705" y="3450675"/>
                          <a:pt x="7555644" y="3354245"/>
                          <a:pt x="7329830" y="3423822"/>
                        </a:cubicBezTo>
                        <a:cubicBezTo>
                          <a:pt x="7104016" y="3493399"/>
                          <a:pt x="7151744" y="3389221"/>
                          <a:pt x="6986245" y="3423822"/>
                        </a:cubicBezTo>
                        <a:cubicBezTo>
                          <a:pt x="6820746" y="3458423"/>
                          <a:pt x="6803905" y="3417628"/>
                          <a:pt x="6757187" y="3423822"/>
                        </a:cubicBezTo>
                        <a:cubicBezTo>
                          <a:pt x="6710469" y="3430016"/>
                          <a:pt x="6483322" y="3382847"/>
                          <a:pt x="6413602" y="3423822"/>
                        </a:cubicBezTo>
                        <a:cubicBezTo>
                          <a:pt x="6343883" y="3464797"/>
                          <a:pt x="6003874" y="3392006"/>
                          <a:pt x="5726430" y="3423822"/>
                        </a:cubicBezTo>
                        <a:cubicBezTo>
                          <a:pt x="5448986" y="3455638"/>
                          <a:pt x="5458959" y="3406235"/>
                          <a:pt x="5382844" y="3423822"/>
                        </a:cubicBezTo>
                        <a:cubicBezTo>
                          <a:pt x="5306729" y="3441409"/>
                          <a:pt x="5221276" y="3421170"/>
                          <a:pt x="5153787" y="3423822"/>
                        </a:cubicBezTo>
                        <a:cubicBezTo>
                          <a:pt x="5086298" y="3426474"/>
                          <a:pt x="4919065" y="3397889"/>
                          <a:pt x="4810201" y="3423822"/>
                        </a:cubicBezTo>
                        <a:cubicBezTo>
                          <a:pt x="4701337" y="3449755"/>
                          <a:pt x="4506314" y="3410884"/>
                          <a:pt x="4352087" y="3423822"/>
                        </a:cubicBezTo>
                        <a:cubicBezTo>
                          <a:pt x="4197860" y="3436760"/>
                          <a:pt x="3912754" y="3358022"/>
                          <a:pt x="3779444" y="3423822"/>
                        </a:cubicBezTo>
                        <a:cubicBezTo>
                          <a:pt x="3646134" y="3489622"/>
                          <a:pt x="3536490" y="3388493"/>
                          <a:pt x="3435858" y="3423822"/>
                        </a:cubicBezTo>
                        <a:cubicBezTo>
                          <a:pt x="3335226" y="3459151"/>
                          <a:pt x="2990423" y="3357239"/>
                          <a:pt x="2634158" y="3423822"/>
                        </a:cubicBezTo>
                        <a:cubicBezTo>
                          <a:pt x="2277893" y="3490405"/>
                          <a:pt x="2328271" y="3369777"/>
                          <a:pt x="2061515" y="3423822"/>
                        </a:cubicBezTo>
                        <a:cubicBezTo>
                          <a:pt x="1794759" y="3477867"/>
                          <a:pt x="1451899" y="3329199"/>
                          <a:pt x="1259815" y="3423822"/>
                        </a:cubicBezTo>
                        <a:cubicBezTo>
                          <a:pt x="1067731" y="3518445"/>
                          <a:pt x="728851" y="3397287"/>
                          <a:pt x="572643" y="3423822"/>
                        </a:cubicBezTo>
                        <a:cubicBezTo>
                          <a:pt x="416435" y="3450357"/>
                          <a:pt x="152556" y="3410559"/>
                          <a:pt x="0" y="3423822"/>
                        </a:cubicBezTo>
                        <a:cubicBezTo>
                          <a:pt x="-44215" y="3273453"/>
                          <a:pt x="13655" y="2969773"/>
                          <a:pt x="0" y="2818947"/>
                        </a:cubicBezTo>
                        <a:cubicBezTo>
                          <a:pt x="-13655" y="2668121"/>
                          <a:pt x="57552" y="2450512"/>
                          <a:pt x="0" y="2214072"/>
                        </a:cubicBezTo>
                        <a:cubicBezTo>
                          <a:pt x="-57552" y="1977633"/>
                          <a:pt x="28100" y="1849597"/>
                          <a:pt x="0" y="1643435"/>
                        </a:cubicBezTo>
                        <a:cubicBezTo>
                          <a:pt x="-28100" y="1437273"/>
                          <a:pt x="35420" y="1188527"/>
                          <a:pt x="0" y="1004321"/>
                        </a:cubicBezTo>
                        <a:cubicBezTo>
                          <a:pt x="-35420" y="820115"/>
                          <a:pt x="34283" y="2799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anchor="b">
            <a:normAutofit/>
          </a:bodyPr>
          <a:lstStyle>
            <a:lvl1pPr algn="ctr">
              <a:defRPr sz="13800"/>
            </a:lvl1pPr>
          </a:lstStyle>
          <a:p>
            <a:r>
              <a:rPr lang="en-US" dirty="0"/>
              <a:t>Section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EC2C58-94C3-9AE3-61A2-7A54EB1A953D}"/>
              </a:ext>
            </a:extLst>
          </p:cNvPr>
          <p:cNvSpPr/>
          <p:nvPr userDrawn="1"/>
        </p:nvSpPr>
        <p:spPr>
          <a:xfrm>
            <a:off x="393511" y="-220417"/>
            <a:ext cx="11149206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########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633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0" userDrawn="1">
          <p15:clr>
            <a:srgbClr val="00000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43A9A9-395D-6875-EAE9-9CA6C841B3AB}"/>
              </a:ext>
            </a:extLst>
          </p:cNvPr>
          <p:cNvSpPr txBox="1"/>
          <p:nvPr userDrawn="1"/>
        </p:nvSpPr>
        <p:spPr>
          <a:xfrm>
            <a:off x="5372100" y="6400412"/>
            <a:ext cx="3238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www.hillelwayne.com/talks/sd25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4CEDCF-4B20-FAD2-9471-4972E7E26A84}"/>
              </a:ext>
            </a:extLst>
          </p:cNvPr>
          <p:cNvSpPr txBox="1"/>
          <p:nvPr userDrawn="1"/>
        </p:nvSpPr>
        <p:spPr>
          <a:xfrm>
            <a:off x="838200" y="6400412"/>
            <a:ext cx="3238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@hillelwayne.com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14610653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8" r:id="rId1"/>
    <p:sldLayoutId id="2147483751" r:id="rId2"/>
    <p:sldLayoutId id="2147483760" r:id="rId3"/>
    <p:sldLayoutId id="2147483756" r:id="rId4"/>
    <p:sldLayoutId id="2147483752" r:id="rId5"/>
    <p:sldLayoutId id="2147483753" r:id="rId6"/>
    <p:sldLayoutId id="2147483755" r:id="rId7"/>
    <p:sldLayoutId id="2147483759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nsolas" panose="020B0609020204030204" pitchFamily="49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onsolas" panose="020B0609020204030204" pitchFamily="49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onsolas" panose="020B0609020204030204" pitchFamily="49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nsolas" panose="020B0609020204030204" pitchFamily="49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nsolas" panose="020B0609020204030204" pitchFamily="49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030E94-5BDE-2CED-3EBE-A6145ADDD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4128D-7B2A-35C5-9F65-0CD41E5AF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FF513-A565-FD5B-D87A-38A29B7AB8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7B105-DF24-662F-B76F-D62F03ECF3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www.hillelwayne.com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C7400-A822-0BBC-7776-D2FF9506DB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2E8B18-BC02-4CE3-972D-04992E04D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57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86C24B-C729-854F-43EB-F91E7F5969DA}"/>
              </a:ext>
            </a:extLst>
          </p:cNvPr>
          <p:cNvSpPr txBox="1"/>
          <p:nvPr userDrawn="1"/>
        </p:nvSpPr>
        <p:spPr>
          <a:xfrm>
            <a:off x="5372100" y="6400412"/>
            <a:ext cx="3238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www.hillelwayne.com/talks/craft26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26080F-835F-F33C-61EB-59062D400B27}"/>
              </a:ext>
            </a:extLst>
          </p:cNvPr>
          <p:cNvSpPr txBox="1"/>
          <p:nvPr userDrawn="1"/>
        </p:nvSpPr>
        <p:spPr>
          <a:xfrm>
            <a:off x="838200" y="6400412"/>
            <a:ext cx="3238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@hillelwayne.com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1772706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87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19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svg"/><Relationship Id="rId9" Type="http://schemas.openxmlformats.org/officeDocument/2006/relationships/customXml" Target="../ink/ink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npub.com/logic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svg"/><Relationship Id="rId4" Type="http://schemas.openxmlformats.org/officeDocument/2006/relationships/image" Target="../media/image23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CE8C2-F01C-46A7-9FA3-0FA2D90098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find bugs in systems that don't exist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966F30-D55E-4EBD-9FC0-ED816D7478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Hillel Wayne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575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6"/>
    </mc:Choice>
    <mc:Fallback xmlns="">
      <p:transition spd="slow" advTm="490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ng-doer-error00000117">
            <a:hlinkClick r:id="" action="ppaction://media"/>
            <a:extLst>
              <a:ext uri="{FF2B5EF4-FFF2-40B4-BE49-F238E27FC236}">
                <a16:creationId xmlns:a16="http://schemas.microsoft.com/office/drawing/2014/main" id="{B5DEE747-8552-FA78-3083-4D85A5028C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1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ng-doer-error00000278">
            <a:hlinkClick r:id="" action="ppaction://media"/>
            <a:extLst>
              <a:ext uri="{FF2B5EF4-FFF2-40B4-BE49-F238E27FC236}">
                <a16:creationId xmlns:a16="http://schemas.microsoft.com/office/drawing/2014/main" id="{600448E8-7F84-3447-7FDC-CAF165F808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5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552EE-6DE7-6833-7C98-2FC2176BE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58E36-DFDF-33AE-B5D8-C569BA0D0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Tools and languages that do this</a:t>
            </a:r>
          </a:p>
          <a:p>
            <a:r>
              <a:rPr lang="en-US" dirty="0"/>
              <a:t>We are </a:t>
            </a:r>
            <a:r>
              <a:rPr lang="en-US" b="1" dirty="0"/>
              <a:t>not</a:t>
            </a:r>
            <a:r>
              <a:rPr lang="en-US" dirty="0"/>
              <a:t> covering them</a:t>
            </a:r>
          </a:p>
          <a:p>
            <a:r>
              <a:rPr lang="en-US" dirty="0"/>
              <a:t>We are covering the </a:t>
            </a:r>
            <a:r>
              <a:rPr lang="en-US" b="1" dirty="0"/>
              <a:t>perspectives </a:t>
            </a:r>
            <a:r>
              <a:rPr lang="en-US" dirty="0"/>
              <a:t>of formal methods</a:t>
            </a:r>
          </a:p>
        </p:txBody>
      </p:sp>
    </p:spTree>
    <p:extLst>
      <p:ext uri="{BB962C8B-B14F-4D97-AF65-F5344CB8AC3E}">
        <p14:creationId xmlns:p14="http://schemas.microsoft.com/office/powerpoint/2010/main" val="375246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38B19-7FDA-8F1D-33F3-8B41E0A6C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3B84-4E2E-D34C-6C8D-808F7B527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D859A-E37A-3315-96B0-2E1F9479C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Properties</a:t>
            </a:r>
          </a:p>
          <a:p>
            <a:r>
              <a:rPr lang="en-US" dirty="0"/>
              <a:t>Abstraction</a:t>
            </a:r>
          </a:p>
          <a:p>
            <a:r>
              <a:rPr lang="en-US" dirty="0"/>
              <a:t>Verification</a:t>
            </a:r>
          </a:p>
          <a:p>
            <a:r>
              <a:rPr lang="en-US" dirty="0"/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236976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0"/>
    </mc:Choice>
    <mc:Fallback xmlns="">
      <p:transition spd="slow" advTm="269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38172-486B-647B-8826-499188BC3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08219-8FCD-2461-857C-CB92AD11EF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Properties: What it means for systems to be "correct“</a:t>
            </a:r>
          </a:p>
          <a:p>
            <a:r>
              <a:rPr lang="en-US" dirty="0"/>
              <a:t>Abstraction: How we simplify systems</a:t>
            </a:r>
          </a:p>
          <a:p>
            <a:r>
              <a:rPr lang="en-US" dirty="0"/>
              <a:t>Verification: How we can tell systems are correct</a:t>
            </a:r>
          </a:p>
          <a:p>
            <a:r>
              <a:rPr lang="en-US" dirty="0"/>
              <a:t>Environment: What assumptions make correctness possible</a:t>
            </a:r>
          </a:p>
        </p:txBody>
      </p:sp>
    </p:spTree>
    <p:extLst>
      <p:ext uri="{BB962C8B-B14F-4D97-AF65-F5344CB8AC3E}">
        <p14:creationId xmlns:p14="http://schemas.microsoft.com/office/powerpoint/2010/main" val="10261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0"/>
    </mc:Choice>
    <mc:Fallback xmlns="">
      <p:transition spd="slow" advTm="269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E24950-ADDA-51CD-DA84-9FAA88F87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www.hillelwayne.com/talks/craft26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8E79FC-B8C7-0BD0-73A7-77BF3E23BD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123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CE6526-A066-61EA-57D3-B91BCB0A0F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Properties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7132CED-94C2-F74C-2240-92E19EEA43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2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A303B-D8FE-1131-B22C-466C09C61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605FE-731A-F349-A0D5-E812385AF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Something that should be true of the system.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latin typeface="Sometype Mono" panose="020B0009020203030204" pitchFamily="49" charset="0"/>
              </a:rPr>
              <a:t>"No possible input crashes the program"</a:t>
            </a:r>
          </a:p>
          <a:p>
            <a:pPr marL="0" indent="0">
              <a:buNone/>
            </a:pPr>
            <a:r>
              <a:rPr lang="en-US" dirty="0">
                <a:latin typeface="Sometype Mono" panose="020B0009020203030204" pitchFamily="49" charset="0"/>
              </a:rPr>
              <a:t>"One server handle 10,000 queries per second"</a:t>
            </a:r>
          </a:p>
          <a:p>
            <a:pPr marL="0" indent="0">
              <a:buNone/>
            </a:pPr>
            <a:r>
              <a:rPr lang="en-US" dirty="0">
                <a:latin typeface="Sometype Mono" panose="020B0009020203030204" pitchFamily="49" charset="0"/>
              </a:rPr>
              <a:t>max :: List[Number] -&gt; Number</a:t>
            </a:r>
          </a:p>
          <a:p>
            <a:pPr marL="0" indent="0">
              <a:buNone/>
            </a:pPr>
            <a:r>
              <a:rPr lang="en-US" dirty="0">
                <a:latin typeface="Sometype Mono" panose="020B0009020203030204" pitchFamily="49" charset="0"/>
              </a:rPr>
              <a:t>assert max([1,2,3]) == 3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" We don't do the thing more than once" (safety)</a:t>
            </a:r>
          </a:p>
          <a:p>
            <a:pPr marL="514350" indent="-514350">
              <a:buAutoNum type="arabicPeriod"/>
            </a:pPr>
            <a:r>
              <a:rPr lang="en-US" dirty="0"/>
              <a:t>" We do the thing at least once " (liveness)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73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44ABFD8-DB64-F0EB-0513-C574749A84BF}"/>
              </a:ext>
            </a:extLst>
          </p:cNvPr>
          <p:cNvGrpSpPr/>
          <p:nvPr/>
        </p:nvGrpSpPr>
        <p:grpSpPr>
          <a:xfrm>
            <a:off x="2626092" y="1713297"/>
            <a:ext cx="3226068" cy="2558716"/>
            <a:chOff x="2626092" y="1713297"/>
            <a:chExt cx="3226068" cy="255871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083A7D9-4782-794D-6E6D-E0BE523984FE}"/>
                </a:ext>
              </a:extLst>
            </p:cNvPr>
            <p:cNvSpPr/>
            <p:nvPr/>
          </p:nvSpPr>
          <p:spPr>
            <a:xfrm>
              <a:off x="2626092" y="2110339"/>
              <a:ext cx="3226068" cy="2161674"/>
            </a:xfrm>
            <a:prstGeom prst="roundRect">
              <a:avLst/>
            </a:prstGeom>
            <a:noFill/>
            <a:ln w="2857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BF46B43-5FCD-06B3-8280-5E732325BE93}"/>
                </a:ext>
              </a:extLst>
            </p:cNvPr>
            <p:cNvSpPr txBox="1"/>
            <p:nvPr/>
          </p:nvSpPr>
          <p:spPr>
            <a:xfrm>
              <a:off x="3003082" y="1713297"/>
              <a:ext cx="20553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10,000 QPS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4BCF7E5-FA93-A897-E2F3-DD87774B4668}"/>
              </a:ext>
            </a:extLst>
          </p:cNvPr>
          <p:cNvGrpSpPr/>
          <p:nvPr/>
        </p:nvGrpSpPr>
        <p:grpSpPr>
          <a:xfrm>
            <a:off x="1761423" y="278041"/>
            <a:ext cx="6400800" cy="4794473"/>
            <a:chOff x="1761423" y="278041"/>
            <a:chExt cx="6400800" cy="479447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0446AB5-0D6C-FCE8-30D8-4B4A5E715181}"/>
                </a:ext>
              </a:extLst>
            </p:cNvPr>
            <p:cNvSpPr/>
            <p:nvPr/>
          </p:nvSpPr>
          <p:spPr>
            <a:xfrm>
              <a:off x="1761423" y="702644"/>
              <a:ext cx="6400800" cy="4369870"/>
            </a:xfrm>
            <a:prstGeom prst="roundRect">
              <a:avLst/>
            </a:prstGeom>
            <a:noFill/>
            <a:ln w="2857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69F9BF-83E2-590A-F139-AC4488281976}"/>
                </a:ext>
              </a:extLst>
            </p:cNvPr>
            <p:cNvSpPr txBox="1"/>
            <p:nvPr/>
          </p:nvSpPr>
          <p:spPr>
            <a:xfrm>
              <a:off x="3003082" y="278041"/>
              <a:ext cx="16844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 QPS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E01DFEA-4CF4-677C-AE3A-AFE481E67A29}"/>
              </a:ext>
            </a:extLst>
          </p:cNvPr>
          <p:cNvSpPr txBox="1"/>
          <p:nvPr/>
        </p:nvSpPr>
        <p:spPr>
          <a:xfrm>
            <a:off x="763636" y="5418098"/>
            <a:ext cx="3923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10,000 QPS =&gt; 2 QPS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BFE99B-2B6A-EB7B-A799-D5F104E02100}"/>
              </a:ext>
            </a:extLst>
          </p:cNvPr>
          <p:cNvSpPr txBox="1"/>
          <p:nvPr/>
        </p:nvSpPr>
        <p:spPr>
          <a:xfrm>
            <a:off x="5516299" y="5418098"/>
            <a:ext cx="5291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(implication)</a:t>
            </a:r>
          </a:p>
        </p:txBody>
      </p:sp>
    </p:spTree>
    <p:extLst>
      <p:ext uri="{BB962C8B-B14F-4D97-AF65-F5344CB8AC3E}">
        <p14:creationId xmlns:p14="http://schemas.microsoft.com/office/powerpoint/2010/main" val="379778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60929-7D59-F4A3-AF3F-1E1AA0975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properties are stronger than others.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05CBC-DD9B-1951-A28F-747DCF0A31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50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BC770D3-5975-BCE0-7E86-CD37C9420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do_thing</a:t>
            </a:r>
            <a:r>
              <a:rPr lang="en-US" dirty="0"/>
              <a:t> (v 0.1)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8ACB0A9-ABB8-9040-67CA-D88CB87AF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err="1"/>
              <a:t>check_if_thing_marked_done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 err="1"/>
              <a:t>mark_thing_as_done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 err="1"/>
              <a:t>actually_do_the_thing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39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E7B41-9F00-05BB-7D7B-3574DFD2D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 =&gt; Q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5AD5E51-FD94-4DF8-46C4-9A079F4D9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998663" indent="-1998663">
              <a:buNone/>
            </a:pPr>
            <a:r>
              <a:rPr lang="en-US" sz="3200" dirty="0"/>
              <a:t>No memory errors =&gt; No use-after-free errors</a:t>
            </a:r>
          </a:p>
          <a:p>
            <a:pPr marL="1998663" indent="-1998663">
              <a:buNone/>
            </a:pPr>
            <a:endParaRPr lang="en-US" sz="3200" dirty="0"/>
          </a:p>
          <a:p>
            <a:pPr marL="1998663" indent="-1998663">
              <a:buNone/>
            </a:pPr>
            <a:r>
              <a:rPr lang="en-US" sz="3200" dirty="0"/>
              <a:t>Strong consistency =&gt; eventual consistency</a:t>
            </a:r>
          </a:p>
          <a:p>
            <a:pPr marL="1998663" indent="-1998663">
              <a:buNone/>
            </a:pPr>
            <a:endParaRPr lang="en-US" sz="3200" dirty="0"/>
          </a:p>
          <a:p>
            <a:pPr marL="1998663" indent="-1998663">
              <a:buNone/>
            </a:pPr>
            <a:r>
              <a:rPr lang="en-US" sz="3200" dirty="0"/>
              <a:t>GDPR compliance =&gt; cookie banners!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3950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D2308-3EB6-1D18-8B99-11070EC95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9180A0C1-246D-178A-3716-CCFBFD96DC63}"/>
              </a:ext>
            </a:extLst>
          </p:cNvPr>
          <p:cNvSpPr txBox="1">
            <a:spLocks/>
          </p:cNvSpPr>
          <p:nvPr/>
        </p:nvSpPr>
        <p:spPr>
          <a:xfrm>
            <a:off x="347663" y="2504271"/>
            <a:ext cx="4297680" cy="867930"/>
          </a:xfrm>
          <a:prstGeom prst="rect">
            <a:avLst/>
          </a:prstGeom>
          <a:ln w="254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"the user buys something with a coupon"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4D2B736E-9551-C8F1-50C5-329715738FAB}"/>
              </a:ext>
            </a:extLst>
          </p:cNvPr>
          <p:cNvSpPr txBox="1">
            <a:spLocks/>
          </p:cNvSpPr>
          <p:nvPr/>
        </p:nvSpPr>
        <p:spPr>
          <a:xfrm>
            <a:off x="6421085" y="670149"/>
            <a:ext cx="4135336" cy="480131"/>
          </a:xfrm>
          <a:prstGeom prst="rect">
            <a:avLst/>
          </a:prstGeom>
          <a:ln w="254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Sometype Mono" panose="020B0009020203030204" pitchFamily="49" charset="0"/>
              </a:rPr>
              <a:t>test </a:t>
            </a:r>
            <a:r>
              <a:rPr lang="en-US" dirty="0" err="1">
                <a:latin typeface="Sometype Mono" panose="020B0009020203030204" pitchFamily="49" charset="0"/>
              </a:rPr>
              <a:t>user_login</a:t>
            </a:r>
            <a:endParaRPr lang="en-US" dirty="0">
              <a:latin typeface="Sometype Mono" panose="020B0009020203030204" pitchFamily="49" charset="0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009D0C02-9F88-29F6-81E9-DD849FD485A7}"/>
              </a:ext>
            </a:extLst>
          </p:cNvPr>
          <p:cNvSpPr txBox="1">
            <a:spLocks/>
          </p:cNvSpPr>
          <p:nvPr/>
        </p:nvSpPr>
        <p:spPr>
          <a:xfrm>
            <a:off x="6421085" y="1403927"/>
            <a:ext cx="4135336" cy="480131"/>
          </a:xfrm>
          <a:prstGeom prst="rect">
            <a:avLst/>
          </a:prstGeom>
          <a:ln w="254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Sometype Mono" panose="020B0009020203030204" pitchFamily="49" charset="0"/>
              </a:rPr>
              <a:t>test </a:t>
            </a:r>
            <a:r>
              <a:rPr lang="en-US" dirty="0" err="1">
                <a:latin typeface="Sometype Mono" panose="020B0009020203030204" pitchFamily="49" charset="0"/>
              </a:rPr>
              <a:t>show_items</a:t>
            </a:r>
            <a:endParaRPr lang="en-US" dirty="0">
              <a:latin typeface="Sometype Mono" panose="020B0009020203030204" pitchFamily="49" charset="0"/>
            </a:endParaRP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8C5596E3-FB8C-D87D-07ED-ECE38CE36B84}"/>
              </a:ext>
            </a:extLst>
          </p:cNvPr>
          <p:cNvSpPr txBox="1">
            <a:spLocks/>
          </p:cNvSpPr>
          <p:nvPr/>
        </p:nvSpPr>
        <p:spPr>
          <a:xfrm>
            <a:off x="6421085" y="2192513"/>
            <a:ext cx="4135336" cy="480131"/>
          </a:xfrm>
          <a:prstGeom prst="rect">
            <a:avLst/>
          </a:prstGeom>
          <a:ln w="254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Sometype Mono" panose="020B0009020203030204" pitchFamily="49" charset="0"/>
              </a:rPr>
              <a:t>test </a:t>
            </a:r>
            <a:r>
              <a:rPr lang="en-US" dirty="0" err="1">
                <a:latin typeface="Sometype Mono" panose="020B0009020203030204" pitchFamily="49" charset="0"/>
              </a:rPr>
              <a:t>add_item</a:t>
            </a:r>
            <a:endParaRPr lang="en-US" dirty="0">
              <a:latin typeface="Sometype Mono" panose="020B0009020203030204" pitchFamily="49" charset="0"/>
            </a:endParaRP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AA17146B-4012-A940-748A-B3536DAEA8A4}"/>
              </a:ext>
            </a:extLst>
          </p:cNvPr>
          <p:cNvSpPr txBox="1">
            <a:spLocks/>
          </p:cNvSpPr>
          <p:nvPr/>
        </p:nvSpPr>
        <p:spPr>
          <a:xfrm>
            <a:off x="6421083" y="3006804"/>
            <a:ext cx="4135336" cy="481927"/>
          </a:xfrm>
          <a:prstGeom prst="rect">
            <a:avLst/>
          </a:prstGeom>
          <a:ln w="254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Sometype Mono" panose="020B0009020203030204" pitchFamily="49" charset="0"/>
              </a:rPr>
              <a:t>test </a:t>
            </a:r>
            <a:r>
              <a:rPr lang="en-US" dirty="0" err="1">
                <a:latin typeface="Sometype Mono" panose="020B0009020203030204" pitchFamily="49" charset="0"/>
              </a:rPr>
              <a:t>enter_checkout</a:t>
            </a:r>
            <a:endParaRPr lang="en-US" dirty="0">
              <a:latin typeface="Sometype Mono" panose="020B0009020203030204" pitchFamily="49" charset="0"/>
            </a:endParaRP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AAEC9A04-BD09-942A-1521-1AB4A1E8F618}"/>
              </a:ext>
            </a:extLst>
          </p:cNvPr>
          <p:cNvSpPr txBox="1">
            <a:spLocks/>
          </p:cNvSpPr>
          <p:nvPr/>
        </p:nvSpPr>
        <p:spPr>
          <a:xfrm>
            <a:off x="6421084" y="3846031"/>
            <a:ext cx="4135336" cy="480131"/>
          </a:xfrm>
          <a:prstGeom prst="rect">
            <a:avLst/>
          </a:prstGeom>
          <a:ln w="254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Sometype Mono" panose="020B0009020203030204" pitchFamily="49" charset="0"/>
              </a:rPr>
              <a:t>test </a:t>
            </a:r>
            <a:r>
              <a:rPr lang="en-US" dirty="0" err="1">
                <a:latin typeface="Sometype Mono" panose="020B0009020203030204" pitchFamily="49" charset="0"/>
              </a:rPr>
              <a:t>apply_coupon</a:t>
            </a:r>
            <a:endParaRPr lang="en-US" dirty="0">
              <a:latin typeface="Sometype Mono" panose="020B0009020203030204" pitchFamily="49" charset="0"/>
            </a:endParaRP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13E3614E-E6F3-FB5A-F5D9-A6B761A4CF1A}"/>
              </a:ext>
            </a:extLst>
          </p:cNvPr>
          <p:cNvSpPr txBox="1">
            <a:spLocks/>
          </p:cNvSpPr>
          <p:nvPr/>
        </p:nvSpPr>
        <p:spPr>
          <a:xfrm>
            <a:off x="6421083" y="4660322"/>
            <a:ext cx="4135336" cy="480131"/>
          </a:xfrm>
          <a:prstGeom prst="rect">
            <a:avLst/>
          </a:prstGeom>
          <a:ln w="254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Sometype Mono" panose="020B0009020203030204" pitchFamily="49" charset="0"/>
              </a:rPr>
              <a:t>test </a:t>
            </a:r>
            <a:r>
              <a:rPr lang="en-US" dirty="0" err="1">
                <a:latin typeface="Sometype Mono" panose="020B0009020203030204" pitchFamily="49" charset="0"/>
              </a:rPr>
              <a:t>add_shipping</a:t>
            </a:r>
            <a:endParaRPr lang="en-US" dirty="0">
              <a:latin typeface="Sometype Mono" panose="020B0009020203030204" pitchFamily="49" charset="0"/>
            </a:endParaRP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F6DEA637-DEC5-0482-11C2-3D83C0EFE023}"/>
              </a:ext>
            </a:extLst>
          </p:cNvPr>
          <p:cNvSpPr txBox="1">
            <a:spLocks/>
          </p:cNvSpPr>
          <p:nvPr/>
        </p:nvSpPr>
        <p:spPr>
          <a:xfrm>
            <a:off x="6421083" y="5454073"/>
            <a:ext cx="4135336" cy="481927"/>
          </a:xfrm>
          <a:prstGeom prst="rect">
            <a:avLst/>
          </a:prstGeom>
          <a:ln w="254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Sometype Mono" panose="020B0009020203030204" pitchFamily="49" charset="0"/>
              </a:rPr>
              <a:t>test </a:t>
            </a:r>
            <a:r>
              <a:rPr lang="en-US" dirty="0" err="1">
                <a:latin typeface="Sometype Mono" panose="020B0009020203030204" pitchFamily="49" charset="0"/>
              </a:rPr>
              <a:t>complete_order</a:t>
            </a:r>
            <a:endParaRPr lang="en-US" dirty="0">
              <a:latin typeface="Sometype Mono" panose="020B0009020203030204" pitchFamily="49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EB2C76-04B7-0A3D-68B7-4FD9845DCE90}"/>
              </a:ext>
            </a:extLst>
          </p:cNvPr>
          <p:cNvSpPr txBox="1"/>
          <p:nvPr/>
        </p:nvSpPr>
        <p:spPr>
          <a:xfrm>
            <a:off x="5040489" y="2652861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=&gt;</a:t>
            </a:r>
          </a:p>
        </p:txBody>
      </p:sp>
    </p:spTree>
    <p:extLst>
      <p:ext uri="{BB962C8B-B14F-4D97-AF65-F5344CB8AC3E}">
        <p14:creationId xmlns:p14="http://schemas.microsoft.com/office/powerpoint/2010/main" val="286347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3" presetClass="emph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" presetID="3" presetClass="emph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2E2917-CE0A-5127-5BA0-687186258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78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FC7E9-467A-8FEA-8B34-253B660EE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A93D999-C39F-D9FC-F20F-76892F1F0ECF}"/>
              </a:ext>
            </a:extLst>
          </p:cNvPr>
          <p:cNvGrpSpPr/>
          <p:nvPr/>
        </p:nvGrpSpPr>
        <p:grpSpPr>
          <a:xfrm>
            <a:off x="2626092" y="1713297"/>
            <a:ext cx="3226068" cy="2558716"/>
            <a:chOff x="2626092" y="1713297"/>
            <a:chExt cx="3226068" cy="255871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A9D8468-8270-F861-B3C8-F5654EF87B8F}"/>
                </a:ext>
              </a:extLst>
            </p:cNvPr>
            <p:cNvSpPr/>
            <p:nvPr/>
          </p:nvSpPr>
          <p:spPr>
            <a:xfrm>
              <a:off x="2626092" y="2110339"/>
              <a:ext cx="3226068" cy="2161674"/>
            </a:xfrm>
            <a:prstGeom prst="roundRect">
              <a:avLst/>
            </a:prstGeom>
            <a:noFill/>
            <a:ln w="2857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D09489D-122F-62BF-F3EB-0F2C780A40E9}"/>
                </a:ext>
              </a:extLst>
            </p:cNvPr>
            <p:cNvSpPr txBox="1"/>
            <p:nvPr/>
          </p:nvSpPr>
          <p:spPr>
            <a:xfrm>
              <a:off x="3003082" y="1713297"/>
              <a:ext cx="20553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10,000 QPS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F530D76-9D9F-A67C-2BD5-A617BC69BDD4}"/>
              </a:ext>
            </a:extLst>
          </p:cNvPr>
          <p:cNvGrpSpPr/>
          <p:nvPr/>
        </p:nvGrpSpPr>
        <p:grpSpPr>
          <a:xfrm>
            <a:off x="1761423" y="278041"/>
            <a:ext cx="6400800" cy="4794473"/>
            <a:chOff x="1761423" y="278041"/>
            <a:chExt cx="6400800" cy="479447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4C14D42-BD32-9ABA-7BDD-4413E1C56A7D}"/>
                </a:ext>
              </a:extLst>
            </p:cNvPr>
            <p:cNvSpPr/>
            <p:nvPr/>
          </p:nvSpPr>
          <p:spPr>
            <a:xfrm>
              <a:off x="1761423" y="702644"/>
              <a:ext cx="6400800" cy="4369870"/>
            </a:xfrm>
            <a:prstGeom prst="roundRect">
              <a:avLst/>
            </a:prstGeom>
            <a:noFill/>
            <a:ln w="2857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B94A47E-09A7-57FA-8386-2584C26C8E0D}"/>
                </a:ext>
              </a:extLst>
            </p:cNvPr>
            <p:cNvSpPr txBox="1"/>
            <p:nvPr/>
          </p:nvSpPr>
          <p:spPr>
            <a:xfrm>
              <a:off x="3003082" y="278041"/>
              <a:ext cx="16844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 QPS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495AF34-7B3B-3CC4-BFFF-ABA2886E9ABE}"/>
              </a:ext>
            </a:extLst>
          </p:cNvPr>
          <p:cNvSpPr txBox="1"/>
          <p:nvPr/>
        </p:nvSpPr>
        <p:spPr>
          <a:xfrm>
            <a:off x="720563" y="5418098"/>
            <a:ext cx="4565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!(2 QPS) =&gt; !(10,000 QPS)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18BA0F-CB7D-4F11-8FC6-0DD36E5822CC}"/>
              </a:ext>
            </a:extLst>
          </p:cNvPr>
          <p:cNvSpPr/>
          <p:nvPr/>
        </p:nvSpPr>
        <p:spPr>
          <a:xfrm>
            <a:off x="4056672" y="2622265"/>
            <a:ext cx="4876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BFCDE4-E034-8128-5BD6-942667C8E196}"/>
              </a:ext>
            </a:extLst>
          </p:cNvPr>
          <p:cNvSpPr/>
          <p:nvPr/>
        </p:nvSpPr>
        <p:spPr>
          <a:xfrm>
            <a:off x="6652760" y="2622265"/>
            <a:ext cx="5725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F5A015-4D3D-F7D6-A62A-EF348DAE9EDF}"/>
              </a:ext>
            </a:extLst>
          </p:cNvPr>
          <p:cNvSpPr/>
          <p:nvPr/>
        </p:nvSpPr>
        <p:spPr>
          <a:xfrm>
            <a:off x="9109754" y="2622265"/>
            <a:ext cx="582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6D641B-30F1-0F50-8B7B-DA07FEB2AFCB}"/>
              </a:ext>
            </a:extLst>
          </p:cNvPr>
          <p:cNvSpPr txBox="1"/>
          <p:nvPr/>
        </p:nvSpPr>
        <p:spPr>
          <a:xfrm>
            <a:off x="5516299" y="5418098"/>
            <a:ext cx="5291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(contrapositive)</a:t>
            </a:r>
          </a:p>
        </p:txBody>
      </p:sp>
    </p:spTree>
    <p:extLst>
      <p:ext uri="{BB962C8B-B14F-4D97-AF65-F5344CB8AC3E}">
        <p14:creationId xmlns:p14="http://schemas.microsoft.com/office/powerpoint/2010/main" val="27979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1A84B-B5E9-E590-6FD4-0C59B0F5B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F6890BC6-62B1-A35F-38E9-C0E8CFFB5373}"/>
              </a:ext>
            </a:extLst>
          </p:cNvPr>
          <p:cNvSpPr txBox="1">
            <a:spLocks/>
          </p:cNvSpPr>
          <p:nvPr/>
        </p:nvSpPr>
        <p:spPr>
          <a:xfrm>
            <a:off x="347662" y="2504271"/>
            <a:ext cx="4297817" cy="867930"/>
          </a:xfrm>
          <a:prstGeom prst="rect">
            <a:avLst/>
          </a:prstGeom>
          <a:ln w="254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"the user buys something with a coupon"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51D83FD7-66C8-8B80-7404-CF06A4308077}"/>
              </a:ext>
            </a:extLst>
          </p:cNvPr>
          <p:cNvSpPr txBox="1">
            <a:spLocks/>
          </p:cNvSpPr>
          <p:nvPr/>
        </p:nvSpPr>
        <p:spPr>
          <a:xfrm>
            <a:off x="6421085" y="670149"/>
            <a:ext cx="4133088" cy="480131"/>
          </a:xfrm>
          <a:prstGeom prst="rect">
            <a:avLst/>
          </a:prstGeom>
          <a:ln w="254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6"/>
                </a:solidFill>
                <a:latin typeface="Sometype Mono" panose="020B0009020203030204" pitchFamily="49" charset="0"/>
              </a:rPr>
              <a:t>test </a:t>
            </a:r>
            <a:r>
              <a:rPr lang="en-US" dirty="0" err="1">
                <a:solidFill>
                  <a:schemeClr val="accent6"/>
                </a:solidFill>
                <a:latin typeface="Sometype Mono" panose="020B0009020203030204" pitchFamily="49" charset="0"/>
              </a:rPr>
              <a:t>user_login</a:t>
            </a:r>
            <a:endParaRPr lang="en-US" dirty="0">
              <a:solidFill>
                <a:schemeClr val="accent6"/>
              </a:solidFill>
              <a:latin typeface="Sometype Mono" panose="020B0009020203030204" pitchFamily="49" charset="0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E3702C0B-F53F-5F3C-F329-15ADDCEE48AB}"/>
              </a:ext>
            </a:extLst>
          </p:cNvPr>
          <p:cNvSpPr txBox="1">
            <a:spLocks/>
          </p:cNvSpPr>
          <p:nvPr/>
        </p:nvSpPr>
        <p:spPr>
          <a:xfrm>
            <a:off x="6421085" y="1403927"/>
            <a:ext cx="4133088" cy="480131"/>
          </a:xfrm>
          <a:prstGeom prst="rect">
            <a:avLst/>
          </a:prstGeom>
          <a:ln w="254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6"/>
                </a:solidFill>
                <a:latin typeface="Sometype Mono" panose="020B0009020203030204" pitchFamily="49" charset="0"/>
              </a:rPr>
              <a:t>test </a:t>
            </a:r>
            <a:r>
              <a:rPr lang="en-US" dirty="0" err="1">
                <a:solidFill>
                  <a:schemeClr val="accent6"/>
                </a:solidFill>
                <a:latin typeface="Sometype Mono" panose="020B0009020203030204" pitchFamily="49" charset="0"/>
              </a:rPr>
              <a:t>show_items</a:t>
            </a:r>
            <a:endParaRPr lang="en-US" dirty="0">
              <a:solidFill>
                <a:schemeClr val="accent6"/>
              </a:solidFill>
              <a:latin typeface="Sometype Mono" panose="020B0009020203030204" pitchFamily="49" charset="0"/>
            </a:endParaRP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605F0315-64F0-47B0-63BF-FD3E1B3D2399}"/>
              </a:ext>
            </a:extLst>
          </p:cNvPr>
          <p:cNvSpPr txBox="1">
            <a:spLocks/>
          </p:cNvSpPr>
          <p:nvPr/>
        </p:nvSpPr>
        <p:spPr>
          <a:xfrm>
            <a:off x="6421085" y="2192513"/>
            <a:ext cx="4133088" cy="480131"/>
          </a:xfrm>
          <a:prstGeom prst="rect">
            <a:avLst/>
          </a:prstGeom>
          <a:ln w="254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6"/>
                </a:solidFill>
                <a:latin typeface="Sometype Mono" panose="020B0009020203030204" pitchFamily="49" charset="0"/>
              </a:rPr>
              <a:t>test </a:t>
            </a:r>
            <a:r>
              <a:rPr lang="en-US" dirty="0" err="1">
                <a:solidFill>
                  <a:schemeClr val="accent6"/>
                </a:solidFill>
                <a:latin typeface="Sometype Mono" panose="020B0009020203030204" pitchFamily="49" charset="0"/>
              </a:rPr>
              <a:t>add_item</a:t>
            </a:r>
            <a:endParaRPr lang="en-US" dirty="0">
              <a:solidFill>
                <a:schemeClr val="accent6"/>
              </a:solidFill>
              <a:latin typeface="Sometype Mono" panose="020B0009020203030204" pitchFamily="49" charset="0"/>
            </a:endParaRP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05BA1BA-0D76-5AED-56A7-4A2D6F79A71A}"/>
              </a:ext>
            </a:extLst>
          </p:cNvPr>
          <p:cNvSpPr txBox="1">
            <a:spLocks/>
          </p:cNvSpPr>
          <p:nvPr/>
        </p:nvSpPr>
        <p:spPr>
          <a:xfrm>
            <a:off x="6421083" y="3006804"/>
            <a:ext cx="4133088" cy="480131"/>
          </a:xfrm>
          <a:prstGeom prst="rect">
            <a:avLst/>
          </a:prstGeom>
          <a:ln w="254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6"/>
                </a:solidFill>
                <a:latin typeface="Sometype Mono" panose="020B0009020203030204" pitchFamily="49" charset="0"/>
              </a:rPr>
              <a:t>test </a:t>
            </a:r>
            <a:r>
              <a:rPr lang="en-US" dirty="0" err="1">
                <a:solidFill>
                  <a:schemeClr val="accent6"/>
                </a:solidFill>
                <a:latin typeface="Sometype Mono" panose="020B0009020203030204" pitchFamily="49" charset="0"/>
              </a:rPr>
              <a:t>enter_checkout</a:t>
            </a:r>
            <a:endParaRPr lang="en-US" dirty="0">
              <a:solidFill>
                <a:schemeClr val="accent6"/>
              </a:solidFill>
              <a:latin typeface="Sometype Mono" panose="020B0009020203030204" pitchFamily="49" charset="0"/>
            </a:endParaRP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84E6CBE3-D4EE-3932-0173-9E85917CC1AE}"/>
              </a:ext>
            </a:extLst>
          </p:cNvPr>
          <p:cNvSpPr txBox="1">
            <a:spLocks/>
          </p:cNvSpPr>
          <p:nvPr/>
        </p:nvSpPr>
        <p:spPr>
          <a:xfrm>
            <a:off x="6421084" y="3846031"/>
            <a:ext cx="4133088" cy="480131"/>
          </a:xfrm>
          <a:prstGeom prst="rect">
            <a:avLst/>
          </a:prstGeom>
          <a:ln w="254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6"/>
                </a:solidFill>
                <a:latin typeface="Sometype Mono" panose="020B0009020203030204" pitchFamily="49" charset="0"/>
              </a:rPr>
              <a:t>test </a:t>
            </a:r>
            <a:r>
              <a:rPr lang="en-US" dirty="0" err="1">
                <a:solidFill>
                  <a:schemeClr val="accent6"/>
                </a:solidFill>
                <a:latin typeface="Sometype Mono" panose="020B0009020203030204" pitchFamily="49" charset="0"/>
              </a:rPr>
              <a:t>apply_coupon</a:t>
            </a:r>
            <a:endParaRPr lang="en-US" dirty="0">
              <a:solidFill>
                <a:schemeClr val="accent6"/>
              </a:solidFill>
              <a:latin typeface="Sometype Mono" panose="020B0009020203030204" pitchFamily="49" charset="0"/>
            </a:endParaRP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2896279A-C630-DB40-1DC1-C5493BE354D4}"/>
              </a:ext>
            </a:extLst>
          </p:cNvPr>
          <p:cNvSpPr txBox="1">
            <a:spLocks/>
          </p:cNvSpPr>
          <p:nvPr/>
        </p:nvSpPr>
        <p:spPr>
          <a:xfrm>
            <a:off x="6421083" y="4660322"/>
            <a:ext cx="4133088" cy="480131"/>
          </a:xfrm>
          <a:prstGeom prst="rect">
            <a:avLst/>
          </a:prstGeom>
          <a:ln w="254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6"/>
                </a:solidFill>
                <a:latin typeface="Sometype Mono" panose="020B0009020203030204" pitchFamily="49" charset="0"/>
              </a:rPr>
              <a:t>test </a:t>
            </a:r>
            <a:r>
              <a:rPr lang="en-US" dirty="0" err="1">
                <a:solidFill>
                  <a:schemeClr val="accent6"/>
                </a:solidFill>
                <a:latin typeface="Sometype Mono" panose="020B0009020203030204" pitchFamily="49" charset="0"/>
              </a:rPr>
              <a:t>add_shipping</a:t>
            </a:r>
            <a:endParaRPr lang="en-US" dirty="0">
              <a:solidFill>
                <a:schemeClr val="accent6"/>
              </a:solidFill>
              <a:latin typeface="Sometype Mono" panose="020B0009020203030204" pitchFamily="49" charset="0"/>
            </a:endParaRP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7B304192-D3BA-2154-744A-5F003E5561B4}"/>
              </a:ext>
            </a:extLst>
          </p:cNvPr>
          <p:cNvSpPr txBox="1">
            <a:spLocks/>
          </p:cNvSpPr>
          <p:nvPr/>
        </p:nvSpPr>
        <p:spPr>
          <a:xfrm>
            <a:off x="6421083" y="5454073"/>
            <a:ext cx="4133088" cy="480131"/>
          </a:xfrm>
          <a:prstGeom prst="rect">
            <a:avLst/>
          </a:prstGeom>
          <a:ln w="254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6"/>
                </a:solidFill>
                <a:latin typeface="Sometype Mono" panose="020B0009020203030204" pitchFamily="49" charset="0"/>
              </a:rPr>
              <a:t>test </a:t>
            </a:r>
            <a:r>
              <a:rPr lang="en-US" dirty="0" err="1">
                <a:solidFill>
                  <a:schemeClr val="accent6"/>
                </a:solidFill>
                <a:latin typeface="Sometype Mono" panose="020B0009020203030204" pitchFamily="49" charset="0"/>
              </a:rPr>
              <a:t>complete_order</a:t>
            </a:r>
            <a:endParaRPr lang="en-US" dirty="0">
              <a:solidFill>
                <a:schemeClr val="accent6"/>
              </a:solidFill>
              <a:latin typeface="Sometype Mono" panose="020B0009020203030204" pitchFamily="49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1D5984-1E7B-305B-2436-12422468CD4C}"/>
              </a:ext>
            </a:extLst>
          </p:cNvPr>
          <p:cNvSpPr txBox="1"/>
          <p:nvPr/>
        </p:nvSpPr>
        <p:spPr>
          <a:xfrm>
            <a:off x="5040489" y="2652861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&lt;=</a:t>
            </a:r>
          </a:p>
        </p:txBody>
      </p:sp>
    </p:spTree>
    <p:extLst>
      <p:ext uri="{BB962C8B-B14F-4D97-AF65-F5344CB8AC3E}">
        <p14:creationId xmlns:p14="http://schemas.microsoft.com/office/powerpoint/2010/main" val="300232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D02ED-A274-1EB1-B673-1DD680125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19EC8-7C1C-944A-BA8E-FEE4CE125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Strong properties show </a:t>
            </a:r>
            <a:r>
              <a:rPr lang="en-US" sz="44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that</a:t>
            </a:r>
            <a:r>
              <a:rPr lang="en-US" sz="44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a system is </a:t>
            </a:r>
            <a:r>
              <a:rPr lang="en-US" sz="44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correct</a:t>
            </a:r>
            <a:r>
              <a:rPr lang="en-US" sz="44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  <a:br>
              <a:rPr lang="en-US" sz="44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en-US" sz="44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Weak properties show </a:t>
            </a:r>
            <a:r>
              <a:rPr lang="en-US" sz="44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why</a:t>
            </a:r>
            <a:r>
              <a:rPr lang="en-US" sz="44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a system is </a:t>
            </a:r>
            <a:r>
              <a:rPr lang="en-US" sz="44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incorrect</a:t>
            </a:r>
            <a:r>
              <a:rPr lang="en-US" sz="44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6446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43B3D-086A-8635-D875-4CAC2D449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3A7E4-3F94-4259-7AC9-B7D742712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 abstraction is weaker than an implementation.</a:t>
            </a:r>
          </a:p>
        </p:txBody>
      </p:sp>
    </p:spTree>
    <p:extLst>
      <p:ext uri="{BB962C8B-B14F-4D97-AF65-F5344CB8AC3E}">
        <p14:creationId xmlns:p14="http://schemas.microsoft.com/office/powerpoint/2010/main" val="3604930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Syncing cloud outline">
            <a:extLst>
              <a:ext uri="{FF2B5EF4-FFF2-40B4-BE49-F238E27FC236}">
                <a16:creationId xmlns:a16="http://schemas.microsoft.com/office/drawing/2014/main" id="{2D825F85-603C-2520-19D7-82D12AAD196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09798" y="1992840"/>
            <a:ext cx="914400" cy="914400"/>
          </a:xfrm>
          <a:prstGeom prst="rect">
            <a:avLst/>
          </a:prstGeom>
        </p:spPr>
      </p:pic>
      <p:pic>
        <p:nvPicPr>
          <p:cNvPr id="11" name="Graphic 10" descr="Server outline">
            <a:extLst>
              <a:ext uri="{FF2B5EF4-FFF2-40B4-BE49-F238E27FC236}">
                <a16:creationId xmlns:a16="http://schemas.microsoft.com/office/drawing/2014/main" id="{B0DD637F-6289-5E19-FA44-CC876E64622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85664" y="1992840"/>
            <a:ext cx="914400" cy="914400"/>
          </a:xfrm>
          <a:prstGeom prst="rect">
            <a:avLst/>
          </a:prstGeom>
        </p:spPr>
      </p:pic>
      <p:pic>
        <p:nvPicPr>
          <p:cNvPr id="13" name="Graphic 12" descr="Monitor outline">
            <a:extLst>
              <a:ext uri="{FF2B5EF4-FFF2-40B4-BE49-F238E27FC236}">
                <a16:creationId xmlns:a16="http://schemas.microsoft.com/office/drawing/2014/main" id="{DB73001A-586F-1E19-5833-C7D93F915EB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1980" y="1992840"/>
            <a:ext cx="914400" cy="914400"/>
          </a:xfrm>
          <a:prstGeom prst="rect">
            <a:avLst/>
          </a:prstGeom>
        </p:spPr>
      </p:pic>
      <p:pic>
        <p:nvPicPr>
          <p:cNvPr id="15" name="Graphic 14" descr="Database outline">
            <a:extLst>
              <a:ext uri="{FF2B5EF4-FFF2-40B4-BE49-F238E27FC236}">
                <a16:creationId xmlns:a16="http://schemas.microsoft.com/office/drawing/2014/main" id="{874CCAC9-5EEC-388C-FD6B-2E54461771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70622" y="1992840"/>
            <a:ext cx="914400" cy="914400"/>
          </a:xfrm>
          <a:prstGeom prst="rect">
            <a:avLst/>
          </a:prstGeom>
        </p:spPr>
      </p:pic>
      <p:pic>
        <p:nvPicPr>
          <p:cNvPr id="18" name="Graphic 17" descr="Monitor outline">
            <a:extLst>
              <a:ext uri="{FF2B5EF4-FFF2-40B4-BE49-F238E27FC236}">
                <a16:creationId xmlns:a16="http://schemas.microsoft.com/office/drawing/2014/main" id="{956DAEDF-5B15-0EFA-832E-726DEEDC12B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1980" y="4575599"/>
            <a:ext cx="914400" cy="91440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9F754FC-BCFB-2858-5371-C367F6016A26}"/>
              </a:ext>
            </a:extLst>
          </p:cNvPr>
          <p:cNvCxnSpPr>
            <a:cxnSpLocks/>
          </p:cNvCxnSpPr>
          <p:nvPr/>
        </p:nvCxnSpPr>
        <p:spPr>
          <a:xfrm>
            <a:off x="1981200" y="2282400"/>
            <a:ext cx="9144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339E900-2FB6-2191-BE17-BCFB69969FD5}"/>
              </a:ext>
            </a:extLst>
          </p:cNvPr>
          <p:cNvCxnSpPr>
            <a:cxnSpLocks/>
          </p:cNvCxnSpPr>
          <p:nvPr/>
        </p:nvCxnSpPr>
        <p:spPr>
          <a:xfrm flipH="1">
            <a:off x="1979639" y="2613660"/>
            <a:ext cx="91596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FF054DE-D4F6-0D5D-435F-7AA8F3558852}"/>
              </a:ext>
            </a:extLst>
          </p:cNvPr>
          <p:cNvCxnSpPr>
            <a:cxnSpLocks/>
          </p:cNvCxnSpPr>
          <p:nvPr/>
        </p:nvCxnSpPr>
        <p:spPr>
          <a:xfrm>
            <a:off x="4297680" y="2282400"/>
            <a:ext cx="9144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AAFA8FC-B816-6935-A1E0-EC208707F47F}"/>
              </a:ext>
            </a:extLst>
          </p:cNvPr>
          <p:cNvCxnSpPr>
            <a:cxnSpLocks/>
          </p:cNvCxnSpPr>
          <p:nvPr/>
        </p:nvCxnSpPr>
        <p:spPr>
          <a:xfrm flipH="1">
            <a:off x="4296119" y="2613660"/>
            <a:ext cx="91596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AFC1AD5-968F-0FAA-D502-49E1A833B80A}"/>
              </a:ext>
            </a:extLst>
          </p:cNvPr>
          <p:cNvCxnSpPr>
            <a:cxnSpLocks/>
          </p:cNvCxnSpPr>
          <p:nvPr/>
        </p:nvCxnSpPr>
        <p:spPr>
          <a:xfrm>
            <a:off x="6629400" y="2282400"/>
            <a:ext cx="9144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3B2422B-8587-77D9-D1EE-D87991E43915}"/>
              </a:ext>
            </a:extLst>
          </p:cNvPr>
          <p:cNvCxnSpPr>
            <a:cxnSpLocks/>
          </p:cNvCxnSpPr>
          <p:nvPr/>
        </p:nvCxnSpPr>
        <p:spPr>
          <a:xfrm flipH="1">
            <a:off x="6627839" y="2613660"/>
            <a:ext cx="91596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2663C25-FD28-9841-B067-EC8149A6E41F}"/>
              </a:ext>
            </a:extLst>
          </p:cNvPr>
          <p:cNvCxnSpPr>
            <a:cxnSpLocks/>
          </p:cNvCxnSpPr>
          <p:nvPr/>
        </p:nvCxnSpPr>
        <p:spPr>
          <a:xfrm>
            <a:off x="8945880" y="2282400"/>
            <a:ext cx="9144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A6C594B-9D6B-DFB3-76AE-F0F681590A51}"/>
              </a:ext>
            </a:extLst>
          </p:cNvPr>
          <p:cNvCxnSpPr>
            <a:cxnSpLocks/>
          </p:cNvCxnSpPr>
          <p:nvPr/>
        </p:nvCxnSpPr>
        <p:spPr>
          <a:xfrm flipH="1">
            <a:off x="8944319" y="2613660"/>
            <a:ext cx="91596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774AC35-E652-53A6-C780-45191F24DBDD}"/>
              </a:ext>
            </a:extLst>
          </p:cNvPr>
          <p:cNvCxnSpPr>
            <a:cxnSpLocks/>
          </p:cNvCxnSpPr>
          <p:nvPr/>
        </p:nvCxnSpPr>
        <p:spPr>
          <a:xfrm>
            <a:off x="2004060" y="4849919"/>
            <a:ext cx="9144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A646DB8-160C-B935-162C-49F8F4C7599E}"/>
              </a:ext>
            </a:extLst>
          </p:cNvPr>
          <p:cNvCxnSpPr>
            <a:cxnSpLocks/>
          </p:cNvCxnSpPr>
          <p:nvPr/>
        </p:nvCxnSpPr>
        <p:spPr>
          <a:xfrm flipH="1">
            <a:off x="2002499" y="5181179"/>
            <a:ext cx="91596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Graphic 40" descr="Unicorn outline">
            <a:extLst>
              <a:ext uri="{FF2B5EF4-FFF2-40B4-BE49-F238E27FC236}">
                <a16:creationId xmlns:a16="http://schemas.microsoft.com/office/drawing/2014/main" id="{28352C24-993A-2F93-D0C9-080F65520C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07080" y="4575599"/>
            <a:ext cx="914400" cy="9144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A84DF347-CFB0-C042-0846-E6DEF301E65F}"/>
              </a:ext>
            </a:extLst>
          </p:cNvPr>
          <p:cNvSpPr/>
          <p:nvPr/>
        </p:nvSpPr>
        <p:spPr>
          <a:xfrm>
            <a:off x="2257151" y="3267669"/>
            <a:ext cx="976549" cy="923330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=&gt;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394EE4C-BCB9-0782-EF81-FEFA03FB4A43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3A543ABA-1AB8-2A3E-0520-B71A07612A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28125" y="1988817"/>
            <a:ext cx="1338830" cy="8686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61561F7-DA81-6B11-87DE-026E050F0D5C}"/>
                  </a:ext>
                </a:extLst>
              </p14:cNvPr>
              <p14:cNvContentPartPr/>
              <p14:nvPr/>
            </p14:nvContentPartPr>
            <p14:xfrm>
              <a:off x="221101" y="4134817"/>
              <a:ext cx="4540320" cy="1840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61561F7-DA81-6B11-87DE-026E050F0D5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4981" y="4128697"/>
                <a:ext cx="4552560" cy="1852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783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A90650-C6C2-9366-7214-8D81922C65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Abstraction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7D9BBEA-AEC8-54A8-966E-9C907C9759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180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5B325-B3F9-F65F-6910-6398CC32D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D5E2B-9885-FC77-2BE0-9E138941E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Abstracting the thing doer</a:t>
            </a:r>
          </a:p>
        </p:txBody>
      </p:sp>
      <p:sp>
        <p:nvSpPr>
          <p:cNvPr id="3" name="!!tb">
            <a:extLst>
              <a:ext uri="{FF2B5EF4-FFF2-40B4-BE49-F238E27FC236}">
                <a16:creationId xmlns:a16="http://schemas.microsoft.com/office/drawing/2014/main" id="{A231B86A-2A14-86B3-4105-8E6BB3061B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696508"/>
          </a:xfrm>
          <a:ln w="38100"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pPr marL="514350" indent="-514350">
              <a:buAutoNum type="arabicPeriod"/>
            </a:pPr>
            <a:r>
              <a:rPr lang="en-US" dirty="0" err="1"/>
              <a:t>check_if_thing_marked_done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 err="1"/>
              <a:t>mark_thing_as_done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 err="1"/>
              <a:t>actually_do_the_thing</a:t>
            </a:r>
            <a:r>
              <a:rPr lang="en-US" dirty="0"/>
              <a:t> || fail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0B4631-98AA-8FC3-5241-74F2038E19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1696508"/>
          </a:xfrm>
          <a:ln w="28575"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pPr marL="514350" indent="-514350">
              <a:buAutoNum type="arabicPeriod"/>
            </a:pPr>
            <a:r>
              <a:rPr lang="en-US" dirty="0" err="1"/>
              <a:t>check_if_thing_marked_done</a:t>
            </a:r>
            <a:endParaRPr lang="en-US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 err="1"/>
              <a:t>actually_do_the_thing</a:t>
            </a:r>
            <a:r>
              <a:rPr lang="en-US" dirty="0"/>
              <a:t> || fail</a:t>
            </a:r>
          </a:p>
          <a:p>
            <a:pPr marL="514350" indent="-514350">
              <a:buAutoNum type="arabicPeriod"/>
            </a:pPr>
            <a:r>
              <a:rPr lang="en-US" dirty="0" err="1"/>
              <a:t>mark_thing_as_done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B7C6C2-65E1-B2B6-C679-23230B3F566C}"/>
              </a:ext>
            </a:extLst>
          </p:cNvPr>
          <p:cNvSpPr txBox="1"/>
          <p:nvPr/>
        </p:nvSpPr>
        <p:spPr>
          <a:xfrm>
            <a:off x="838200" y="4211108"/>
            <a:ext cx="4899379" cy="830997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71547123">
                  <a:custGeom>
                    <a:avLst/>
                    <a:gdLst>
                      <a:gd name="connsiteX0" fmla="*/ 0 w 6872111"/>
                      <a:gd name="connsiteY0" fmla="*/ 0 h 830997"/>
                      <a:gd name="connsiteX1" fmla="*/ 6872111 w 6872111"/>
                      <a:gd name="connsiteY1" fmla="*/ 0 h 830997"/>
                      <a:gd name="connsiteX2" fmla="*/ 6872111 w 6872111"/>
                      <a:gd name="connsiteY2" fmla="*/ 830997 h 830997"/>
                      <a:gd name="connsiteX3" fmla="*/ 0 w 6872111"/>
                      <a:gd name="connsiteY3" fmla="*/ 830997 h 830997"/>
                      <a:gd name="connsiteX4" fmla="*/ 0 w 6872111"/>
                      <a:gd name="connsiteY4" fmla="*/ 0 h 830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72111" h="830997" extrusionOk="0">
                        <a:moveTo>
                          <a:pt x="0" y="0"/>
                        </a:moveTo>
                        <a:cubicBezTo>
                          <a:pt x="3409536" y="-17457"/>
                          <a:pt x="5594820" y="6879"/>
                          <a:pt x="6872111" y="0"/>
                        </a:cubicBezTo>
                        <a:cubicBezTo>
                          <a:pt x="6807035" y="371326"/>
                          <a:pt x="6822537" y="574029"/>
                          <a:pt x="6872111" y="830997"/>
                        </a:cubicBezTo>
                        <a:cubicBezTo>
                          <a:pt x="5053787" y="888692"/>
                          <a:pt x="1887467" y="775527"/>
                          <a:pt x="0" y="830997"/>
                        </a:cubicBezTo>
                        <a:cubicBezTo>
                          <a:pt x="-40266" y="495145"/>
                          <a:pt x="61619" y="1002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We don't do thing more than once</a:t>
            </a:r>
          </a:p>
          <a:p>
            <a:r>
              <a:rPr lang="en-US" sz="2400" dirty="0"/>
              <a:t>We do thing at least once</a:t>
            </a:r>
          </a:p>
        </p:txBody>
      </p:sp>
    </p:spTree>
    <p:extLst>
      <p:ext uri="{BB962C8B-B14F-4D97-AF65-F5344CB8AC3E}">
        <p14:creationId xmlns:p14="http://schemas.microsoft.com/office/powerpoint/2010/main" val="202740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F396D-86DE-88E8-ED3E-1A31646D7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BA2B804-BD64-1462-388A-6F4B14AA8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do_thing</a:t>
            </a:r>
            <a:r>
              <a:rPr lang="en-US" dirty="0"/>
              <a:t> (v 0.1)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48836DF-AA67-DC71-85C7-C0CECC78B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err="1"/>
              <a:t>check_if_thing_marked_done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 err="1"/>
              <a:t>mark_thing_as_done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 err="1"/>
              <a:t>actually_do_the_thing</a:t>
            </a:r>
            <a:r>
              <a:rPr lang="en-US" dirty="0"/>
              <a:t> || </a:t>
            </a:r>
            <a:r>
              <a:rPr lang="en-US" dirty="0" err="1"/>
              <a:t>start_over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74CDBB-B5CA-3CEA-921C-741970B17061}"/>
              </a:ext>
            </a:extLst>
          </p:cNvPr>
          <p:cNvSpPr txBox="1"/>
          <p:nvPr/>
        </p:nvSpPr>
        <p:spPr>
          <a:xfrm>
            <a:off x="6733760" y="4412974"/>
            <a:ext cx="4099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(Liveness)</a:t>
            </a:r>
          </a:p>
        </p:txBody>
      </p:sp>
    </p:spTree>
    <p:extLst>
      <p:ext uri="{BB962C8B-B14F-4D97-AF65-F5344CB8AC3E}">
        <p14:creationId xmlns:p14="http://schemas.microsoft.com/office/powerpoint/2010/main" val="168775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A573E-C9AE-304C-4E93-8FA067C8F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B199D59-AAFC-3E1F-BA86-9C7C59218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abstraction</a:t>
            </a:r>
          </a:p>
        </p:txBody>
      </p:sp>
      <p:sp>
        <p:nvSpPr>
          <p:cNvPr id="2" name="!!dt_title">
            <a:extLst>
              <a:ext uri="{FF2B5EF4-FFF2-40B4-BE49-F238E27FC236}">
                <a16:creationId xmlns:a16="http://schemas.microsoft.com/office/drawing/2014/main" id="{41EA8C5B-8AA7-B865-8EC8-681EA60E8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72200" y="1681163"/>
            <a:ext cx="5157787" cy="823912"/>
          </a:xfrm>
        </p:spPr>
        <p:txBody>
          <a:bodyPr/>
          <a:lstStyle/>
          <a:p>
            <a:r>
              <a:rPr lang="en-US" dirty="0" err="1"/>
              <a:t>do_thing</a:t>
            </a:r>
            <a:endParaRPr lang="en-US" dirty="0"/>
          </a:p>
        </p:txBody>
      </p:sp>
      <p:sp>
        <p:nvSpPr>
          <p:cNvPr id="7" name="!!do_thing">
            <a:extLst>
              <a:ext uri="{FF2B5EF4-FFF2-40B4-BE49-F238E27FC236}">
                <a16:creationId xmlns:a16="http://schemas.microsoft.com/office/drawing/2014/main" id="{764AA7A9-F2FF-FB74-80F4-6A81E4AAF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05075"/>
            <a:ext cx="5157787" cy="368458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2000" dirty="0" err="1"/>
              <a:t>check_if_thing_marked_done</a:t>
            </a:r>
            <a:endParaRPr lang="en-US" sz="2000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000" dirty="0" err="1"/>
              <a:t>actually_do_the_thing</a:t>
            </a:r>
            <a:endParaRPr lang="en-US" sz="2000" dirty="0"/>
          </a:p>
          <a:p>
            <a:pPr marL="514350" indent="-514350">
              <a:buAutoNum type="arabicPeriod"/>
            </a:pPr>
            <a:r>
              <a:rPr lang="en-US" sz="2000" dirty="0" err="1"/>
              <a:t>mark_thing_as_done</a:t>
            </a: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0D6390-3BE2-DFBC-5CF7-17A1537150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39788" y="1681163"/>
            <a:ext cx="5183188" cy="823912"/>
          </a:xfrm>
        </p:spPr>
        <p:txBody>
          <a:bodyPr/>
          <a:lstStyle/>
          <a:p>
            <a:r>
              <a:rPr lang="en-US" dirty="0" err="1"/>
              <a:t>send_package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1CAF8F-75B7-0148-E965-95BBDA89BB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9788" y="2505075"/>
            <a:ext cx="5183188" cy="368458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2000" dirty="0" err="1"/>
              <a:t>check_if_package_sent</a:t>
            </a:r>
            <a:endParaRPr lang="en-US" sz="2000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000" dirty="0" err="1"/>
              <a:t>tell_warehouse_to_send_package</a:t>
            </a:r>
            <a:endParaRPr lang="en-US" sz="2000" dirty="0"/>
          </a:p>
          <a:p>
            <a:pPr marL="514350" indent="-514350">
              <a:buAutoNum type="arabicPeriod"/>
            </a:pPr>
            <a:r>
              <a:rPr lang="en-US" sz="2000" dirty="0" err="1"/>
              <a:t>mark_package_as_sent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682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 uiExpan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100E1-1DA5-8C24-17F8-B2FC9F6C7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abstraction</a:t>
            </a:r>
          </a:p>
        </p:txBody>
      </p:sp>
      <p:pic>
        <p:nvPicPr>
          <p:cNvPr id="8" name="Content Placeholder 7" descr="Database outline">
            <a:extLst>
              <a:ext uri="{FF2B5EF4-FFF2-40B4-BE49-F238E27FC236}">
                <a16:creationId xmlns:a16="http://schemas.microsoft.com/office/drawing/2014/main" id="{8BC1B630-ACBC-3971-E642-47E8928903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88047" y="3558489"/>
            <a:ext cx="796141" cy="796141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21B9D79-EAD6-2B67-A336-133917892325}"/>
              </a:ext>
            </a:extLst>
          </p:cNvPr>
          <p:cNvSpPr txBox="1"/>
          <p:nvPr/>
        </p:nvSpPr>
        <p:spPr>
          <a:xfrm>
            <a:off x="4775041" y="2783165"/>
            <a:ext cx="1886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implementation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D67D6E-95EE-ADB6-4165-A5DAB882688E}"/>
              </a:ext>
            </a:extLst>
          </p:cNvPr>
          <p:cNvSpPr txBox="1"/>
          <p:nvPr/>
        </p:nvSpPr>
        <p:spPr>
          <a:xfrm>
            <a:off x="1039140" y="2828130"/>
            <a:ext cx="1886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reality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65C07A-ABE0-57D6-9C19-DA7289EF3FF7}"/>
              </a:ext>
            </a:extLst>
          </p:cNvPr>
          <p:cNvSpPr txBox="1"/>
          <p:nvPr/>
        </p:nvSpPr>
        <p:spPr>
          <a:xfrm>
            <a:off x="9468448" y="2777410"/>
            <a:ext cx="1886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abstraction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0F96C9-EE07-6F91-15ED-8451A7FDDCDC}"/>
              </a:ext>
            </a:extLst>
          </p:cNvPr>
          <p:cNvSpPr txBox="1"/>
          <p:nvPr/>
        </p:nvSpPr>
        <p:spPr>
          <a:xfrm>
            <a:off x="9421610" y="3872608"/>
            <a:ext cx="1737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>
                <a:latin typeface="Sometype Mono" panose="020B0009020203030204" pitchFamily="49" charset="0"/>
              </a:rPr>
              <a:t>#done: Int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06C3A5F-6176-EE98-85B0-5B1F20539914}"/>
              </a:ext>
            </a:extLst>
          </p:cNvPr>
          <p:cNvSpPr txBox="1"/>
          <p:nvPr/>
        </p:nvSpPr>
        <p:spPr>
          <a:xfrm>
            <a:off x="1070399" y="1785063"/>
            <a:ext cx="4899379" cy="830997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71547123">
                  <a:custGeom>
                    <a:avLst/>
                    <a:gdLst>
                      <a:gd name="connsiteX0" fmla="*/ 0 w 6872111"/>
                      <a:gd name="connsiteY0" fmla="*/ 0 h 830997"/>
                      <a:gd name="connsiteX1" fmla="*/ 6872111 w 6872111"/>
                      <a:gd name="connsiteY1" fmla="*/ 0 h 830997"/>
                      <a:gd name="connsiteX2" fmla="*/ 6872111 w 6872111"/>
                      <a:gd name="connsiteY2" fmla="*/ 830997 h 830997"/>
                      <a:gd name="connsiteX3" fmla="*/ 0 w 6872111"/>
                      <a:gd name="connsiteY3" fmla="*/ 830997 h 830997"/>
                      <a:gd name="connsiteX4" fmla="*/ 0 w 6872111"/>
                      <a:gd name="connsiteY4" fmla="*/ 0 h 830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72111" h="830997" extrusionOk="0">
                        <a:moveTo>
                          <a:pt x="0" y="0"/>
                        </a:moveTo>
                        <a:cubicBezTo>
                          <a:pt x="3409536" y="-17457"/>
                          <a:pt x="5594820" y="6879"/>
                          <a:pt x="6872111" y="0"/>
                        </a:cubicBezTo>
                        <a:cubicBezTo>
                          <a:pt x="6807035" y="371326"/>
                          <a:pt x="6822537" y="574029"/>
                          <a:pt x="6872111" y="830997"/>
                        </a:cubicBezTo>
                        <a:cubicBezTo>
                          <a:pt x="5053787" y="888692"/>
                          <a:pt x="1887467" y="775527"/>
                          <a:pt x="0" y="830997"/>
                        </a:cubicBezTo>
                        <a:cubicBezTo>
                          <a:pt x="-40266" y="495145"/>
                          <a:pt x="61619" y="1002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We don't do thing more than once</a:t>
            </a:r>
          </a:p>
          <a:p>
            <a:r>
              <a:rPr lang="en-US" sz="2400" dirty="0"/>
              <a:t>We do thing at least once</a:t>
            </a:r>
          </a:p>
        </p:txBody>
      </p:sp>
      <p:pic>
        <p:nvPicPr>
          <p:cNvPr id="30" name="Graphic 29" descr="Truck outline">
            <a:extLst>
              <a:ext uri="{FF2B5EF4-FFF2-40B4-BE49-F238E27FC236}">
                <a16:creationId xmlns:a16="http://schemas.microsoft.com/office/drawing/2014/main" id="{46AD8448-A806-537F-99B7-4158CC4DED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59176" y="4241940"/>
            <a:ext cx="914400" cy="914400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A548CA92-3520-407A-85F1-D75C2783FAC7}"/>
              </a:ext>
            </a:extLst>
          </p:cNvPr>
          <p:cNvGrpSpPr/>
          <p:nvPr/>
        </p:nvGrpSpPr>
        <p:grpSpPr>
          <a:xfrm>
            <a:off x="640417" y="3763445"/>
            <a:ext cx="1182370" cy="1167185"/>
            <a:chOff x="640417" y="3763445"/>
            <a:chExt cx="1182370" cy="1167185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AF12BCE-D2EC-0485-1AA9-8C8423156EB3}"/>
                </a:ext>
              </a:extLst>
            </p:cNvPr>
            <p:cNvSpPr/>
            <p:nvPr/>
          </p:nvSpPr>
          <p:spPr>
            <a:xfrm>
              <a:off x="640417" y="3763445"/>
              <a:ext cx="1182370" cy="1167185"/>
            </a:xfrm>
            <a:custGeom>
              <a:avLst/>
              <a:gdLst>
                <a:gd name="csX0" fmla="*/ 591185 w 1182370"/>
                <a:gd name="csY0" fmla="*/ 0 h 1167185"/>
                <a:gd name="csX1" fmla="*/ 0 w 1182370"/>
                <a:gd name="csY1" fmla="*/ 242697 h 1167185"/>
                <a:gd name="csX2" fmla="*/ 0 w 1182370"/>
                <a:gd name="csY2" fmla="*/ 1167186 h 1167185"/>
                <a:gd name="csX3" fmla="*/ 108903 w 1182370"/>
                <a:gd name="csY3" fmla="*/ 1167186 h 1167185"/>
                <a:gd name="csX4" fmla="*/ 108903 w 1182370"/>
                <a:gd name="csY4" fmla="*/ 389093 h 1167185"/>
                <a:gd name="csX5" fmla="*/ 1073468 w 1182370"/>
                <a:gd name="csY5" fmla="*/ 389093 h 1167185"/>
                <a:gd name="csX6" fmla="*/ 1073468 w 1182370"/>
                <a:gd name="csY6" fmla="*/ 1167186 h 1167185"/>
                <a:gd name="csX7" fmla="*/ 1182370 w 1182370"/>
                <a:gd name="csY7" fmla="*/ 1167186 h 1167185"/>
                <a:gd name="csX8" fmla="*/ 1182370 w 1182370"/>
                <a:gd name="csY8" fmla="*/ 242697 h 1167185"/>
                <a:gd name="csX9" fmla="*/ 1151255 w 1182370"/>
                <a:gd name="csY9" fmla="*/ 1136071 h 1167185"/>
                <a:gd name="csX10" fmla="*/ 1104583 w 1182370"/>
                <a:gd name="csY10" fmla="*/ 1136071 h 1167185"/>
                <a:gd name="csX11" fmla="*/ 1104583 w 1182370"/>
                <a:gd name="csY11" fmla="*/ 357978 h 1167185"/>
                <a:gd name="csX12" fmla="*/ 77788 w 1182370"/>
                <a:gd name="csY12" fmla="*/ 357978 h 1167185"/>
                <a:gd name="csX13" fmla="*/ 77788 w 1182370"/>
                <a:gd name="csY13" fmla="*/ 1136071 h 1167185"/>
                <a:gd name="csX14" fmla="*/ 31115 w 1182370"/>
                <a:gd name="csY14" fmla="*/ 1136071 h 1167185"/>
                <a:gd name="csX15" fmla="*/ 31115 w 1182370"/>
                <a:gd name="csY15" fmla="*/ 263528 h 1167185"/>
                <a:gd name="csX16" fmla="*/ 591185 w 1182370"/>
                <a:gd name="csY16" fmla="*/ 33682 h 1167185"/>
                <a:gd name="csX17" fmla="*/ 1151255 w 1182370"/>
                <a:gd name="csY17" fmla="*/ 263528 h 116718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</a:cxnLst>
              <a:rect l="l" t="t" r="r" b="b"/>
              <a:pathLst>
                <a:path w="1182370" h="1167185">
                  <a:moveTo>
                    <a:pt x="591185" y="0"/>
                  </a:moveTo>
                  <a:lnTo>
                    <a:pt x="0" y="242697"/>
                  </a:lnTo>
                  <a:lnTo>
                    <a:pt x="0" y="1167186"/>
                  </a:lnTo>
                  <a:lnTo>
                    <a:pt x="108903" y="1167186"/>
                  </a:lnTo>
                  <a:lnTo>
                    <a:pt x="108903" y="389093"/>
                  </a:lnTo>
                  <a:lnTo>
                    <a:pt x="1073468" y="389093"/>
                  </a:lnTo>
                  <a:lnTo>
                    <a:pt x="1073468" y="1167186"/>
                  </a:lnTo>
                  <a:lnTo>
                    <a:pt x="1182370" y="1167186"/>
                  </a:lnTo>
                  <a:lnTo>
                    <a:pt x="1182370" y="242697"/>
                  </a:lnTo>
                  <a:close/>
                  <a:moveTo>
                    <a:pt x="1151255" y="1136071"/>
                  </a:moveTo>
                  <a:lnTo>
                    <a:pt x="1104583" y="1136071"/>
                  </a:lnTo>
                  <a:lnTo>
                    <a:pt x="1104583" y="357978"/>
                  </a:lnTo>
                  <a:lnTo>
                    <a:pt x="77788" y="357978"/>
                  </a:lnTo>
                  <a:lnTo>
                    <a:pt x="77788" y="1136071"/>
                  </a:lnTo>
                  <a:lnTo>
                    <a:pt x="31115" y="1136071"/>
                  </a:lnTo>
                  <a:lnTo>
                    <a:pt x="31115" y="263528"/>
                  </a:lnTo>
                  <a:lnTo>
                    <a:pt x="591185" y="33682"/>
                  </a:lnTo>
                  <a:lnTo>
                    <a:pt x="1151255" y="263528"/>
                  </a:lnTo>
                  <a:close/>
                </a:path>
              </a:pathLst>
            </a:custGeom>
            <a:solidFill>
              <a:srgbClr val="000000"/>
            </a:solidFill>
            <a:ln w="15478" cap="flat">
              <a:noFill/>
              <a:prstDash val="solid"/>
              <a:miter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C182CBA-4D35-E1A6-F30F-223A0E0EB54A}"/>
                </a:ext>
              </a:extLst>
            </p:cNvPr>
            <p:cNvSpPr/>
            <p:nvPr/>
          </p:nvSpPr>
          <p:spPr>
            <a:xfrm>
              <a:off x="795992" y="4199055"/>
              <a:ext cx="871220" cy="31115"/>
            </a:xfrm>
            <a:prstGeom prst="rect">
              <a:avLst/>
            </a:prstGeom>
            <a:solidFill>
              <a:srgbClr val="000000"/>
            </a:solidFill>
            <a:ln w="15478" cap="flat">
              <a:noFill/>
              <a:prstDash val="solid"/>
              <a:miter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B762025-363E-8501-4C96-A36C8EFACCC1}"/>
                </a:ext>
              </a:extLst>
            </p:cNvPr>
            <p:cNvSpPr/>
            <p:nvPr/>
          </p:nvSpPr>
          <p:spPr>
            <a:xfrm>
              <a:off x="795992" y="4276843"/>
              <a:ext cx="871220" cy="31115"/>
            </a:xfrm>
            <a:prstGeom prst="rect">
              <a:avLst/>
            </a:prstGeom>
            <a:solidFill>
              <a:srgbClr val="000000"/>
            </a:solidFill>
            <a:ln w="15478" cap="flat">
              <a:noFill/>
              <a:prstDash val="solid"/>
              <a:miter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D2BDF3D-B282-462C-250C-C2E14B858CA5}"/>
                </a:ext>
              </a:extLst>
            </p:cNvPr>
            <p:cNvSpPr/>
            <p:nvPr/>
          </p:nvSpPr>
          <p:spPr>
            <a:xfrm>
              <a:off x="795992" y="4354630"/>
              <a:ext cx="871220" cy="31115"/>
            </a:xfrm>
            <a:prstGeom prst="rect">
              <a:avLst/>
            </a:prstGeom>
            <a:solidFill>
              <a:srgbClr val="000000"/>
            </a:solidFill>
            <a:ln w="15478" cap="flat">
              <a:noFill/>
              <a:prstDash val="solid"/>
              <a:miter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59" name="Box">
            <a:extLst>
              <a:ext uri="{FF2B5EF4-FFF2-40B4-BE49-F238E27FC236}">
                <a16:creationId xmlns:a16="http://schemas.microsoft.com/office/drawing/2014/main" id="{37727209-E83E-7B9D-46A8-E2C2553284D9}"/>
              </a:ext>
            </a:extLst>
          </p:cNvPr>
          <p:cNvGrpSpPr/>
          <p:nvPr/>
        </p:nvGrpSpPr>
        <p:grpSpPr>
          <a:xfrm>
            <a:off x="1458577" y="4696140"/>
            <a:ext cx="208635" cy="200026"/>
            <a:chOff x="962267" y="5103059"/>
            <a:chExt cx="208635" cy="200026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B219B4F-BF8A-60D5-21C9-FC7E448FC444}"/>
                </a:ext>
              </a:extLst>
            </p:cNvPr>
            <p:cNvSpPr/>
            <p:nvPr/>
          </p:nvSpPr>
          <p:spPr>
            <a:xfrm>
              <a:off x="962267" y="5103059"/>
              <a:ext cx="208635" cy="200026"/>
            </a:xfrm>
            <a:prstGeom prst="rect">
              <a:avLst/>
            </a:prstGeom>
            <a:solidFill>
              <a:schemeClr val="bg1"/>
            </a:solidFill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A42458C-DFA5-AF94-7F2E-DD20DD96377F}"/>
                </a:ext>
              </a:extLst>
            </p:cNvPr>
            <p:cNvSpPr/>
            <p:nvPr/>
          </p:nvSpPr>
          <p:spPr>
            <a:xfrm>
              <a:off x="1006018" y="5156400"/>
              <a:ext cx="46672" cy="31115"/>
            </a:xfrm>
            <a:prstGeom prst="rect">
              <a:avLst/>
            </a:prstGeom>
            <a:solidFill>
              <a:srgbClr val="000000"/>
            </a:solidFill>
            <a:ln w="15478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2" name="Box">
            <a:extLst>
              <a:ext uri="{FF2B5EF4-FFF2-40B4-BE49-F238E27FC236}">
                <a16:creationId xmlns:a16="http://schemas.microsoft.com/office/drawing/2014/main" id="{84CFB306-4B59-A7FC-3DD6-3CD57958E52B}"/>
              </a:ext>
            </a:extLst>
          </p:cNvPr>
          <p:cNvGrpSpPr/>
          <p:nvPr/>
        </p:nvGrpSpPr>
        <p:grpSpPr>
          <a:xfrm>
            <a:off x="1231602" y="4696140"/>
            <a:ext cx="208635" cy="200026"/>
            <a:chOff x="962267" y="5103059"/>
            <a:chExt cx="208635" cy="200026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08E195D-F96C-CD02-146F-F9C77A0A60CA}"/>
                </a:ext>
              </a:extLst>
            </p:cNvPr>
            <p:cNvSpPr/>
            <p:nvPr/>
          </p:nvSpPr>
          <p:spPr>
            <a:xfrm>
              <a:off x="962267" y="5103059"/>
              <a:ext cx="208635" cy="200026"/>
            </a:xfrm>
            <a:prstGeom prst="rect">
              <a:avLst/>
            </a:prstGeom>
            <a:solidFill>
              <a:schemeClr val="bg1"/>
            </a:solidFill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331EF02-C66E-C079-9158-67B847DF4FC5}"/>
                </a:ext>
              </a:extLst>
            </p:cNvPr>
            <p:cNvSpPr/>
            <p:nvPr/>
          </p:nvSpPr>
          <p:spPr>
            <a:xfrm>
              <a:off x="1006018" y="5156400"/>
              <a:ext cx="46672" cy="31115"/>
            </a:xfrm>
            <a:prstGeom prst="rect">
              <a:avLst/>
            </a:prstGeom>
            <a:solidFill>
              <a:srgbClr val="000000"/>
            </a:solidFill>
            <a:ln w="15478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5" name="Box">
            <a:extLst>
              <a:ext uri="{FF2B5EF4-FFF2-40B4-BE49-F238E27FC236}">
                <a16:creationId xmlns:a16="http://schemas.microsoft.com/office/drawing/2014/main" id="{604EF6CA-B8F8-E83E-68C2-DA40DB096764}"/>
              </a:ext>
            </a:extLst>
          </p:cNvPr>
          <p:cNvGrpSpPr/>
          <p:nvPr/>
        </p:nvGrpSpPr>
        <p:grpSpPr>
          <a:xfrm>
            <a:off x="1003312" y="4696140"/>
            <a:ext cx="208635" cy="200026"/>
            <a:chOff x="962267" y="5103059"/>
            <a:chExt cx="208635" cy="200026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3C91D8E-B659-16BB-FD2C-439B96FEA207}"/>
                </a:ext>
              </a:extLst>
            </p:cNvPr>
            <p:cNvSpPr/>
            <p:nvPr/>
          </p:nvSpPr>
          <p:spPr>
            <a:xfrm>
              <a:off x="962267" y="5103059"/>
              <a:ext cx="208635" cy="200026"/>
            </a:xfrm>
            <a:prstGeom prst="rect">
              <a:avLst/>
            </a:prstGeom>
            <a:solidFill>
              <a:schemeClr val="bg1"/>
            </a:solidFill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D08F5BD-ACD8-C84D-EC3E-0C1737C5516E}"/>
                </a:ext>
              </a:extLst>
            </p:cNvPr>
            <p:cNvSpPr/>
            <p:nvPr/>
          </p:nvSpPr>
          <p:spPr>
            <a:xfrm>
              <a:off x="1006018" y="5156400"/>
              <a:ext cx="46672" cy="31115"/>
            </a:xfrm>
            <a:prstGeom prst="rect">
              <a:avLst/>
            </a:prstGeom>
            <a:solidFill>
              <a:srgbClr val="000000"/>
            </a:solidFill>
            <a:ln w="15478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6" name="Box">
            <a:extLst>
              <a:ext uri="{FF2B5EF4-FFF2-40B4-BE49-F238E27FC236}">
                <a16:creationId xmlns:a16="http://schemas.microsoft.com/office/drawing/2014/main" id="{0092B447-F2D4-0D1B-C3A6-59582EC923A1}"/>
              </a:ext>
            </a:extLst>
          </p:cNvPr>
          <p:cNvGrpSpPr/>
          <p:nvPr/>
        </p:nvGrpSpPr>
        <p:grpSpPr>
          <a:xfrm>
            <a:off x="1458577" y="4484523"/>
            <a:ext cx="208635" cy="200026"/>
            <a:chOff x="962267" y="5103059"/>
            <a:chExt cx="208635" cy="200026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CD8B36F8-872E-08EA-8274-1C8CDE1CA4D9}"/>
                </a:ext>
              </a:extLst>
            </p:cNvPr>
            <p:cNvSpPr/>
            <p:nvPr/>
          </p:nvSpPr>
          <p:spPr>
            <a:xfrm>
              <a:off x="962267" y="5103059"/>
              <a:ext cx="208635" cy="200026"/>
            </a:xfrm>
            <a:prstGeom prst="rect">
              <a:avLst/>
            </a:prstGeom>
            <a:solidFill>
              <a:schemeClr val="bg1"/>
            </a:solidFill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65B202AC-5782-CB4E-9534-393654FD2EA4}"/>
                </a:ext>
              </a:extLst>
            </p:cNvPr>
            <p:cNvSpPr/>
            <p:nvPr/>
          </p:nvSpPr>
          <p:spPr>
            <a:xfrm>
              <a:off x="1006018" y="5156400"/>
              <a:ext cx="46672" cy="31115"/>
            </a:xfrm>
            <a:prstGeom prst="rect">
              <a:avLst/>
            </a:prstGeom>
            <a:solidFill>
              <a:srgbClr val="000000"/>
            </a:solidFill>
            <a:ln w="15478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6" name="Propbox">
            <a:extLst>
              <a:ext uri="{FF2B5EF4-FFF2-40B4-BE49-F238E27FC236}">
                <a16:creationId xmlns:a16="http://schemas.microsoft.com/office/drawing/2014/main" id="{8025BC54-910B-906C-9C89-66BD683F3E57}"/>
              </a:ext>
            </a:extLst>
          </p:cNvPr>
          <p:cNvSpPr txBox="1"/>
          <p:nvPr/>
        </p:nvSpPr>
        <p:spPr>
          <a:xfrm>
            <a:off x="6096000" y="1785062"/>
            <a:ext cx="5155193" cy="830997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71547123">
                  <a:custGeom>
                    <a:avLst/>
                    <a:gdLst>
                      <a:gd name="connsiteX0" fmla="*/ 0 w 6872111"/>
                      <a:gd name="connsiteY0" fmla="*/ 0 h 830997"/>
                      <a:gd name="connsiteX1" fmla="*/ 6872111 w 6872111"/>
                      <a:gd name="connsiteY1" fmla="*/ 0 h 830997"/>
                      <a:gd name="connsiteX2" fmla="*/ 6872111 w 6872111"/>
                      <a:gd name="connsiteY2" fmla="*/ 830997 h 830997"/>
                      <a:gd name="connsiteX3" fmla="*/ 0 w 6872111"/>
                      <a:gd name="connsiteY3" fmla="*/ 830997 h 830997"/>
                      <a:gd name="connsiteX4" fmla="*/ 0 w 6872111"/>
                      <a:gd name="connsiteY4" fmla="*/ 0 h 830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72111" h="830997" extrusionOk="0">
                        <a:moveTo>
                          <a:pt x="0" y="0"/>
                        </a:moveTo>
                        <a:cubicBezTo>
                          <a:pt x="3409536" y="-17457"/>
                          <a:pt x="5594820" y="6879"/>
                          <a:pt x="6872111" y="0"/>
                        </a:cubicBezTo>
                        <a:cubicBezTo>
                          <a:pt x="6807035" y="371326"/>
                          <a:pt x="6822537" y="574029"/>
                          <a:pt x="6872111" y="830997"/>
                        </a:cubicBezTo>
                        <a:cubicBezTo>
                          <a:pt x="5053787" y="888692"/>
                          <a:pt x="1887467" y="775527"/>
                          <a:pt x="0" y="830997"/>
                        </a:cubicBezTo>
                        <a:cubicBezTo>
                          <a:pt x="-40266" y="495145"/>
                          <a:pt x="61619" y="1002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ometype Mono" panose="020B0009020203030204" pitchFamily="49" charset="0"/>
              </a:rPr>
              <a:t>always (#done ≤ 1)</a:t>
            </a:r>
          </a:p>
          <a:p>
            <a:r>
              <a:rPr lang="en-US" sz="2400" dirty="0">
                <a:latin typeface="Sometype Mono" panose="020B0009020203030204" pitchFamily="49" charset="0"/>
              </a:rPr>
              <a:t>eventually (#done ≥ 1)</a:t>
            </a:r>
            <a:endParaRPr lang="en-US" sz="2400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4560C4B-AE54-CC5A-696F-D262E6C3837C}"/>
              </a:ext>
            </a:extLst>
          </p:cNvPr>
          <p:cNvSpPr txBox="1"/>
          <p:nvPr/>
        </p:nvSpPr>
        <p:spPr>
          <a:xfrm>
            <a:off x="9421610" y="4161357"/>
            <a:ext cx="1737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>
                <a:latin typeface="Sometype Mono" panose="020B0009020203030204" pitchFamily="49" charset="0"/>
              </a:rPr>
              <a:t>#done += 1</a:t>
            </a:r>
          </a:p>
        </p:txBody>
      </p:sp>
      <p:pic>
        <p:nvPicPr>
          <p:cNvPr id="92" name="Graphic 91">
            <a:extLst>
              <a:ext uri="{FF2B5EF4-FFF2-40B4-BE49-F238E27FC236}">
                <a16:creationId xmlns:a16="http://schemas.microsoft.com/office/drawing/2014/main" id="{335A33DE-5F62-9DFC-A3D7-4BA5D5E0393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096000" y="3591803"/>
            <a:ext cx="778384" cy="778384"/>
          </a:xfrm>
          <a:prstGeom prst="rect">
            <a:avLst/>
          </a:prstGeom>
        </p:spPr>
      </p:pic>
      <p:pic>
        <p:nvPicPr>
          <p:cNvPr id="94" name="Graphic 93" descr="Paper outline">
            <a:extLst>
              <a:ext uri="{FF2B5EF4-FFF2-40B4-BE49-F238E27FC236}">
                <a16:creationId xmlns:a16="http://schemas.microsoft.com/office/drawing/2014/main" id="{1FB8E0A2-0F3A-B6A8-DE2B-BEA0FFCC8D6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88047" y="45224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08855 1.48148E-6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6" grpId="0" animBg="1"/>
      <p:bldP spid="8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5A20A80-12BD-16F2-BEBB-CED246555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Nondeterminism abstraction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03654CF-8499-0F64-175A-08EA460AA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int rand() {</a:t>
            </a:r>
          </a:p>
          <a:p>
            <a:r>
              <a:rPr lang="en-US" dirty="0"/>
              <a:t>	global state</a:t>
            </a:r>
          </a:p>
          <a:p>
            <a:r>
              <a:rPr lang="en-US" dirty="0"/>
              <a:t>	state = (state * 1103515245 + 12345) % 4294967296 </a:t>
            </a:r>
          </a:p>
          <a:p>
            <a:r>
              <a:rPr lang="en-US" dirty="0"/>
              <a:t>	return (state/65536) % 32768;</a:t>
            </a:r>
          </a:p>
          <a:p>
            <a:r>
              <a:rPr lang="en-US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77504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F9E0A-500F-E361-90E3-EB88D8CE9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Nondeterminism abstraction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812D9-2D67-9462-4E46-3993F1F037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implementations fail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A21492-0409-75CB-D0D8-C17EDAD024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/>
          <a:p>
            <a:r>
              <a:rPr lang="en-US" dirty="0"/>
              <a:t>Package missing</a:t>
            </a:r>
          </a:p>
          <a:p>
            <a:r>
              <a:rPr lang="en-US" dirty="0"/>
              <a:t>Mechanism jammed</a:t>
            </a:r>
          </a:p>
          <a:p>
            <a:r>
              <a:rPr lang="en-US" dirty="0"/>
              <a:t>No file permissions</a:t>
            </a:r>
          </a:p>
          <a:p>
            <a:r>
              <a:rPr lang="en-US" dirty="0"/>
              <a:t>File lock</a:t>
            </a:r>
          </a:p>
          <a:p>
            <a:r>
              <a:rPr lang="en-US" dirty="0"/>
              <a:t>Not enough space</a:t>
            </a:r>
          </a:p>
          <a:p>
            <a:r>
              <a:rPr lang="en-US" dirty="0"/>
              <a:t>Network Interrupt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A93062-E05D-D5FD-BC47-303B576444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7" y="2505075"/>
            <a:ext cx="5183188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latin typeface="Sometype Mono" panose="020B0009020203030204" pitchFamily="49" charset="0"/>
              </a:rPr>
              <a:t>do_thing</a:t>
            </a:r>
            <a:r>
              <a:rPr lang="en-US" dirty="0">
                <a:latin typeface="Sometype Mono" panose="020B0009020203030204" pitchFamily="49" charset="0"/>
              </a:rPr>
              <a:t> || </a:t>
            </a:r>
            <a:r>
              <a:rPr lang="en-US" dirty="0" err="1">
                <a:latin typeface="Sometype Mono" panose="020B0009020203030204" pitchFamily="49" charset="0"/>
              </a:rPr>
              <a:t>start_over</a:t>
            </a:r>
            <a:endParaRPr lang="en-US" dirty="0">
              <a:latin typeface="Sometype Mono" panose="020B0009020203030204" pitchFamily="49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C3CDE9E-060D-DC6A-7320-05D57887D030}"/>
              </a:ext>
            </a:extLst>
          </p:cNvPr>
          <p:cNvSpPr txBox="1">
            <a:spLocks/>
          </p:cNvSpPr>
          <p:nvPr/>
        </p:nvSpPr>
        <p:spPr>
          <a:xfrm>
            <a:off x="6194425" y="1681163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abstractions fail</a:t>
            </a:r>
          </a:p>
        </p:txBody>
      </p:sp>
    </p:spTree>
    <p:extLst>
      <p:ext uri="{BB962C8B-B14F-4D97-AF65-F5344CB8AC3E}">
        <p14:creationId xmlns:p14="http://schemas.microsoft.com/office/powerpoint/2010/main" val="135444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711AC-ED04-F8B3-9644-926CE9B42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9245493-0377-82A1-6142-437B6F26F3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Verification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11E29F6-2BBA-3FDD-7CF3-77BD217696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8658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8E534-E4A0-19FA-340E-F42512109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0905A-1D8A-01C9-9BB7-554FF230D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Verifying the thing doer</a:t>
            </a:r>
          </a:p>
        </p:txBody>
      </p:sp>
      <p:sp>
        <p:nvSpPr>
          <p:cNvPr id="3" name="!!tb">
            <a:extLst>
              <a:ext uri="{FF2B5EF4-FFF2-40B4-BE49-F238E27FC236}">
                <a16:creationId xmlns:a16="http://schemas.microsoft.com/office/drawing/2014/main" id="{E073F00C-393E-299C-E075-2901C00274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696508"/>
          </a:xfrm>
          <a:ln w="38100"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 dirty="0" err="1"/>
              <a:t>check_if_thing_marked_done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 err="1"/>
              <a:t>mark_thing_as_done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 err="1"/>
              <a:t>actually_do_the_thing</a:t>
            </a:r>
            <a:r>
              <a:rPr lang="en-US" dirty="0"/>
              <a:t> || </a:t>
            </a:r>
            <a:r>
              <a:rPr lang="en-US" dirty="0" err="1"/>
              <a:t>start_over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23E457F-D467-0165-3465-3F2640C529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1696508"/>
          </a:xfrm>
          <a:ln w="28575"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 dirty="0" err="1"/>
              <a:t>check_if_thing_marked_done</a:t>
            </a:r>
            <a:endParaRPr lang="en-US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 err="1"/>
              <a:t>actually_do_the_thing</a:t>
            </a:r>
            <a:r>
              <a:rPr lang="en-US" dirty="0"/>
              <a:t> || </a:t>
            </a:r>
            <a:r>
              <a:rPr lang="en-US" dirty="0" err="1"/>
              <a:t>start_over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 err="1"/>
              <a:t>mark_thing_as_done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CF9B79-32B0-8AE3-9AC4-95C76EFEF938}"/>
              </a:ext>
            </a:extLst>
          </p:cNvPr>
          <p:cNvSpPr txBox="1"/>
          <p:nvPr/>
        </p:nvSpPr>
        <p:spPr>
          <a:xfrm>
            <a:off x="838200" y="4211108"/>
            <a:ext cx="4899379" cy="830997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71547123">
                  <a:custGeom>
                    <a:avLst/>
                    <a:gdLst>
                      <a:gd name="connsiteX0" fmla="*/ 0 w 6872111"/>
                      <a:gd name="connsiteY0" fmla="*/ 0 h 830997"/>
                      <a:gd name="connsiteX1" fmla="*/ 6872111 w 6872111"/>
                      <a:gd name="connsiteY1" fmla="*/ 0 h 830997"/>
                      <a:gd name="connsiteX2" fmla="*/ 6872111 w 6872111"/>
                      <a:gd name="connsiteY2" fmla="*/ 830997 h 830997"/>
                      <a:gd name="connsiteX3" fmla="*/ 0 w 6872111"/>
                      <a:gd name="connsiteY3" fmla="*/ 830997 h 830997"/>
                      <a:gd name="connsiteX4" fmla="*/ 0 w 6872111"/>
                      <a:gd name="connsiteY4" fmla="*/ 0 h 830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72111" h="830997" extrusionOk="0">
                        <a:moveTo>
                          <a:pt x="0" y="0"/>
                        </a:moveTo>
                        <a:cubicBezTo>
                          <a:pt x="3409536" y="-17457"/>
                          <a:pt x="5594820" y="6879"/>
                          <a:pt x="6872111" y="0"/>
                        </a:cubicBezTo>
                        <a:cubicBezTo>
                          <a:pt x="6807035" y="371326"/>
                          <a:pt x="6822537" y="574029"/>
                          <a:pt x="6872111" y="830997"/>
                        </a:cubicBezTo>
                        <a:cubicBezTo>
                          <a:pt x="5053787" y="888692"/>
                          <a:pt x="1887467" y="775527"/>
                          <a:pt x="0" y="830997"/>
                        </a:cubicBezTo>
                        <a:cubicBezTo>
                          <a:pt x="-40266" y="495145"/>
                          <a:pt x="61619" y="1002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ometype Mono" panose="020B0009020203030204" pitchFamily="49" charset="0"/>
              </a:rPr>
              <a:t>always (#done ≤ 1)</a:t>
            </a:r>
          </a:p>
          <a:p>
            <a:r>
              <a:rPr lang="en-US" sz="2400" dirty="0">
                <a:latin typeface="Sometype Mono" panose="020B0009020203030204" pitchFamily="49" charset="0"/>
              </a:rPr>
              <a:t>eventually (#done ≥ 1)</a:t>
            </a:r>
            <a:endParaRPr lang="en-US" sz="2400" dirty="0"/>
          </a:p>
        </p:txBody>
      </p:sp>
      <p:sp>
        <p:nvSpPr>
          <p:cNvPr id="4" name="Content Placeholder 16">
            <a:extLst>
              <a:ext uri="{FF2B5EF4-FFF2-40B4-BE49-F238E27FC236}">
                <a16:creationId xmlns:a16="http://schemas.microsoft.com/office/drawing/2014/main" id="{55E553B5-2419-996B-7711-DE7316610954}"/>
              </a:ext>
            </a:extLst>
          </p:cNvPr>
          <p:cNvSpPr txBox="1">
            <a:spLocks/>
          </p:cNvSpPr>
          <p:nvPr/>
        </p:nvSpPr>
        <p:spPr>
          <a:xfrm>
            <a:off x="6277152" y="4073133"/>
            <a:ext cx="4971695" cy="2562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Sometype Mono" panose="020B0009020203030204" pitchFamily="49" charset="0"/>
              </a:rPr>
              <a:t>#done: Int</a:t>
            </a:r>
          </a:p>
          <a:p>
            <a:pPr marL="0" indent="0">
              <a:buNone/>
            </a:pPr>
            <a:r>
              <a:rPr lang="en-US" dirty="0">
                <a:latin typeface="Sometype Mono" panose="020B0009020203030204" pitchFamily="49" charset="0"/>
              </a:rPr>
              <a:t>marked: {marked, unmarked}</a:t>
            </a:r>
          </a:p>
          <a:p>
            <a:pPr marL="0" indent="0">
              <a:buNone/>
            </a:pPr>
            <a:r>
              <a:rPr lang="en-US" dirty="0">
                <a:latin typeface="Sometype Mono" panose="020B0009020203030204" pitchFamily="49" charset="0"/>
              </a:rPr>
              <a:t>step: 1-3 + done</a:t>
            </a:r>
          </a:p>
        </p:txBody>
      </p:sp>
    </p:spTree>
    <p:extLst>
      <p:ext uri="{BB962C8B-B14F-4D97-AF65-F5344CB8AC3E}">
        <p14:creationId xmlns:p14="http://schemas.microsoft.com/office/powerpoint/2010/main" val="396130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E2194-0AB5-2586-C6E1-17E4FDEC1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0B0F47A8-6A8B-5A06-8413-77067DF1DFF7}"/>
              </a:ext>
            </a:extLst>
          </p:cNvPr>
          <p:cNvSpPr/>
          <p:nvPr/>
        </p:nvSpPr>
        <p:spPr>
          <a:xfrm>
            <a:off x="838200" y="1959434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dirty="0">
                <a:solidFill>
                  <a:schemeClr val="tx1"/>
                </a:solidFill>
              </a:rPr>
              <a:t>step 1</a:t>
            </a:r>
          </a:p>
          <a:p>
            <a:r>
              <a:rPr lang="en-US" sz="1700" dirty="0">
                <a:solidFill>
                  <a:schemeClr val="tx1"/>
                </a:solidFill>
              </a:rPr>
              <a:t>unmarked</a:t>
            </a:r>
          </a:p>
          <a:p>
            <a:r>
              <a:rPr lang="en-US" sz="1700" dirty="0">
                <a:solidFill>
                  <a:schemeClr val="tx1"/>
                </a:solidFill>
              </a:rPr>
              <a:t>#done: 0</a:t>
            </a:r>
          </a:p>
        </p:txBody>
      </p:sp>
      <p:sp>
        <p:nvSpPr>
          <p:cNvPr id="10" name="Rectangle: Diagonal Corners Snipped 9">
            <a:extLst>
              <a:ext uri="{FF2B5EF4-FFF2-40B4-BE49-F238E27FC236}">
                <a16:creationId xmlns:a16="http://schemas.microsoft.com/office/drawing/2014/main" id="{D0C77553-3637-90F9-C24C-52214C945A6B}"/>
              </a:ext>
            </a:extLst>
          </p:cNvPr>
          <p:cNvSpPr/>
          <p:nvPr/>
        </p:nvSpPr>
        <p:spPr>
          <a:xfrm>
            <a:off x="3367549" y="1959434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b="1" dirty="0">
                <a:solidFill>
                  <a:schemeClr val="tx1"/>
                </a:solidFill>
              </a:rPr>
              <a:t>step 2 </a:t>
            </a:r>
          </a:p>
          <a:p>
            <a:r>
              <a:rPr lang="en-US" sz="1700" b="1" dirty="0">
                <a:solidFill>
                  <a:schemeClr val="tx1"/>
                </a:solidFill>
              </a:rPr>
              <a:t>unmarked</a:t>
            </a:r>
          </a:p>
          <a:p>
            <a:r>
              <a:rPr lang="en-US" sz="1700" b="1" dirty="0">
                <a:solidFill>
                  <a:schemeClr val="tx1"/>
                </a:solidFill>
              </a:rPr>
              <a:t>0</a:t>
            </a:r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11" name="Rectangle: Diagonal Corners Snipped 10">
            <a:extLst>
              <a:ext uri="{FF2B5EF4-FFF2-40B4-BE49-F238E27FC236}">
                <a16:creationId xmlns:a16="http://schemas.microsoft.com/office/drawing/2014/main" id="{476C3077-AD2A-1669-4C71-82F404913BF4}"/>
              </a:ext>
            </a:extLst>
          </p:cNvPr>
          <p:cNvSpPr/>
          <p:nvPr/>
        </p:nvSpPr>
        <p:spPr>
          <a:xfrm>
            <a:off x="5896898" y="1956816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b="1" dirty="0">
                <a:solidFill>
                  <a:schemeClr val="tx1"/>
                </a:solidFill>
              </a:rPr>
              <a:t>step 3</a:t>
            </a:r>
          </a:p>
          <a:p>
            <a:r>
              <a:rPr lang="en-US" sz="1700" b="1" dirty="0">
                <a:solidFill>
                  <a:schemeClr val="tx1"/>
                </a:solidFill>
              </a:rPr>
              <a:t>marked</a:t>
            </a:r>
          </a:p>
          <a:p>
            <a:r>
              <a:rPr lang="en-US" sz="1700" b="1" dirty="0">
                <a:solidFill>
                  <a:schemeClr val="tx1"/>
                </a:solidFill>
              </a:rPr>
              <a:t>0</a:t>
            </a:r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13" name="Rectangle: Diagonal Corners Snipped 12">
            <a:extLst>
              <a:ext uri="{FF2B5EF4-FFF2-40B4-BE49-F238E27FC236}">
                <a16:creationId xmlns:a16="http://schemas.microsoft.com/office/drawing/2014/main" id="{F8733F02-418C-7A39-DBB9-DA18AC55D069}"/>
              </a:ext>
            </a:extLst>
          </p:cNvPr>
          <p:cNvSpPr/>
          <p:nvPr/>
        </p:nvSpPr>
        <p:spPr>
          <a:xfrm>
            <a:off x="8426247" y="1972080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b="1" dirty="0">
                <a:solidFill>
                  <a:schemeClr val="tx1"/>
                </a:solidFill>
              </a:rPr>
              <a:t>done</a:t>
            </a:r>
          </a:p>
          <a:p>
            <a:r>
              <a:rPr lang="en-US" sz="1700" dirty="0">
                <a:solidFill>
                  <a:schemeClr val="tx1"/>
                </a:solidFill>
              </a:rPr>
              <a:t>marked</a:t>
            </a:r>
          </a:p>
          <a:p>
            <a:r>
              <a:rPr lang="en-US" sz="17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Rectangle: Diagonal Corners Snipped 13">
            <a:extLst>
              <a:ext uri="{FF2B5EF4-FFF2-40B4-BE49-F238E27FC236}">
                <a16:creationId xmlns:a16="http://schemas.microsoft.com/office/drawing/2014/main" id="{2A91F4F8-5B51-6DFC-25AC-5CD97843AF2D}"/>
              </a:ext>
            </a:extLst>
          </p:cNvPr>
          <p:cNvSpPr/>
          <p:nvPr/>
        </p:nvSpPr>
        <p:spPr>
          <a:xfrm>
            <a:off x="8426247" y="3999983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b="1" dirty="0">
                <a:solidFill>
                  <a:schemeClr val="tx1"/>
                </a:solidFill>
              </a:rPr>
              <a:t>step 1</a:t>
            </a:r>
          </a:p>
          <a:p>
            <a:r>
              <a:rPr lang="en-US" sz="1700" dirty="0">
                <a:solidFill>
                  <a:schemeClr val="tx1"/>
                </a:solidFill>
              </a:rPr>
              <a:t>marked</a:t>
            </a:r>
          </a:p>
          <a:p>
            <a:r>
              <a:rPr lang="en-US" sz="1700" b="1" dirty="0">
                <a:solidFill>
                  <a:schemeClr val="tx1"/>
                </a:solidFill>
              </a:rPr>
              <a:t>1</a:t>
            </a:r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17" name="Rectangle: Diagonal Corners Snipped 16">
            <a:extLst>
              <a:ext uri="{FF2B5EF4-FFF2-40B4-BE49-F238E27FC236}">
                <a16:creationId xmlns:a16="http://schemas.microsoft.com/office/drawing/2014/main" id="{708AA696-62D8-F276-EF7B-2D31254163CD}"/>
              </a:ext>
            </a:extLst>
          </p:cNvPr>
          <p:cNvSpPr/>
          <p:nvPr/>
        </p:nvSpPr>
        <p:spPr>
          <a:xfrm>
            <a:off x="838200" y="3997881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b="1" dirty="0">
                <a:solidFill>
                  <a:schemeClr val="tx1"/>
                </a:solidFill>
              </a:rPr>
              <a:t>step 1</a:t>
            </a:r>
          </a:p>
          <a:p>
            <a:r>
              <a:rPr lang="en-US" sz="1700" dirty="0">
                <a:solidFill>
                  <a:schemeClr val="tx1"/>
                </a:solidFill>
              </a:rPr>
              <a:t>marked</a:t>
            </a:r>
          </a:p>
          <a:p>
            <a:r>
              <a:rPr lang="en-US" sz="1700" b="1" dirty="0">
                <a:solidFill>
                  <a:schemeClr val="tx1"/>
                </a:solidFill>
              </a:rPr>
              <a:t>0</a:t>
            </a:r>
            <a:endParaRPr lang="en-US" sz="1700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36EF6D6-A0CB-4EC0-9AD4-0F16D9CE5418}"/>
              </a:ext>
            </a:extLst>
          </p:cNvPr>
          <p:cNvCxnSpPr/>
          <p:nvPr/>
        </p:nvCxnSpPr>
        <p:spPr>
          <a:xfrm>
            <a:off x="2573594" y="2619598"/>
            <a:ext cx="79395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3595EFF-0F7C-8DF4-EFC8-A88592947B4E}"/>
              </a:ext>
            </a:extLst>
          </p:cNvPr>
          <p:cNvCxnSpPr>
            <a:cxnSpLocks/>
            <a:endCxn id="11" idx="2"/>
          </p:cNvCxnSpPr>
          <p:nvPr/>
        </p:nvCxnSpPr>
        <p:spPr>
          <a:xfrm>
            <a:off x="5102943" y="2619598"/>
            <a:ext cx="79395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F5C171A-8B2A-4C69-49F2-CB50BEDF8ABD}"/>
              </a:ext>
            </a:extLst>
          </p:cNvPr>
          <p:cNvCxnSpPr/>
          <p:nvPr/>
        </p:nvCxnSpPr>
        <p:spPr>
          <a:xfrm>
            <a:off x="7632292" y="2634862"/>
            <a:ext cx="793955" cy="0"/>
          </a:xfrm>
          <a:prstGeom prst="straightConnector1">
            <a:avLst/>
          </a:prstGeom>
          <a:ln w="28575" cap="flat" cmpd="sng" algn="ctr">
            <a:solidFill>
              <a:srgbClr val="70AD47">
                <a:lumMod val="100000"/>
              </a:srgb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E70FE57-CCEF-E2C6-8784-B6A19E80E214}"/>
              </a:ext>
            </a:extLst>
          </p:cNvPr>
          <p:cNvCxnSpPr/>
          <p:nvPr/>
        </p:nvCxnSpPr>
        <p:spPr>
          <a:xfrm>
            <a:off x="9293944" y="3297643"/>
            <a:ext cx="0" cy="702340"/>
          </a:xfrm>
          <a:prstGeom prst="straightConnector1">
            <a:avLst/>
          </a:prstGeom>
          <a:ln w="28575" cap="flat" cmpd="sng" algn="ctr">
            <a:solidFill>
              <a:srgbClr val="000000">
                <a:lumMod val="100000"/>
              </a:srgbClr>
            </a:solidFill>
            <a:prstDash val="dash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>
                      <a:alpha val="0"/>
                    </a:scrgb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20A748A3-E257-1B45-2899-0E8623806094}"/>
              </a:ext>
            </a:extLst>
          </p:cNvPr>
          <p:cNvCxnSpPr>
            <a:cxnSpLocks/>
          </p:cNvCxnSpPr>
          <p:nvPr/>
        </p:nvCxnSpPr>
        <p:spPr>
          <a:xfrm flipV="1">
            <a:off x="10161641" y="2634862"/>
            <a:ext cx="12700" cy="2027903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C3F95077-DC39-F1F1-2E5B-8301F01D040C}"/>
              </a:ext>
            </a:extLst>
          </p:cNvPr>
          <p:cNvCxnSpPr/>
          <p:nvPr/>
        </p:nvCxnSpPr>
        <p:spPr>
          <a:xfrm rot="5400000">
            <a:off x="3885127" y="1118413"/>
            <a:ext cx="700238" cy="5058698"/>
          </a:xfrm>
          <a:prstGeom prst="bentConnector3">
            <a:avLst/>
          </a:prstGeom>
          <a:ln w="28575" cap="flat" cmpd="sng" algn="ctr">
            <a:solidFill>
              <a:srgbClr val="ED7D31">
                <a:lumMod val="100000"/>
              </a:srgb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Diagonal Corners Snipped 32">
            <a:extLst>
              <a:ext uri="{FF2B5EF4-FFF2-40B4-BE49-F238E27FC236}">
                <a16:creationId xmlns:a16="http://schemas.microsoft.com/office/drawing/2014/main" id="{1E1267DE-6ECD-77DF-D7CA-82532E1A8BC0}"/>
              </a:ext>
            </a:extLst>
          </p:cNvPr>
          <p:cNvSpPr/>
          <p:nvPr/>
        </p:nvSpPr>
        <p:spPr>
          <a:xfrm>
            <a:off x="3367549" y="3997881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b="1" dirty="0">
                <a:solidFill>
                  <a:schemeClr val="tx1"/>
                </a:solidFill>
              </a:rPr>
              <a:t>done</a:t>
            </a:r>
          </a:p>
          <a:p>
            <a:r>
              <a:rPr lang="en-US" sz="1700" dirty="0">
                <a:solidFill>
                  <a:schemeClr val="tx1"/>
                </a:solidFill>
              </a:rPr>
              <a:t>marked</a:t>
            </a:r>
          </a:p>
          <a:p>
            <a:r>
              <a:rPr lang="en-US" sz="1700" b="1" dirty="0">
                <a:solidFill>
                  <a:schemeClr val="tx1"/>
                </a:solidFill>
              </a:rPr>
              <a:t>0</a:t>
            </a:r>
            <a:endParaRPr lang="en-US" sz="1700" dirty="0">
              <a:solidFill>
                <a:schemeClr val="tx1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73631D4-9A00-6125-61C0-5975B030C015}"/>
              </a:ext>
            </a:extLst>
          </p:cNvPr>
          <p:cNvCxnSpPr>
            <a:cxnSpLocks/>
          </p:cNvCxnSpPr>
          <p:nvPr/>
        </p:nvCxnSpPr>
        <p:spPr>
          <a:xfrm>
            <a:off x="2573594" y="4660663"/>
            <a:ext cx="79395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38CFF39B-7169-2BAC-EC2A-F13B5DBD0C8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 rot="5400000">
            <a:off x="2970572" y="4058770"/>
            <a:ext cx="12700" cy="2529349"/>
          </a:xfrm>
          <a:prstGeom prst="bentConnector3">
            <a:avLst>
              <a:gd name="adj1" fmla="val 1800000"/>
            </a:avLst>
          </a:prstGeom>
          <a:ln w="28575" cap="flat" cmpd="sng" algn="ctr">
            <a:solidFill>
              <a:srgbClr val="000000">
                <a:lumMod val="100000"/>
              </a:srgbClr>
            </a:solidFill>
            <a:prstDash val="dash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!!tb">
            <a:extLst>
              <a:ext uri="{FF2B5EF4-FFF2-40B4-BE49-F238E27FC236}">
                <a16:creationId xmlns:a16="http://schemas.microsoft.com/office/drawing/2014/main" id="{04BDDD20-328A-FF5F-E7D5-30C0A0A84D4B}"/>
              </a:ext>
            </a:extLst>
          </p:cNvPr>
          <p:cNvSpPr txBox="1"/>
          <p:nvPr/>
        </p:nvSpPr>
        <p:spPr>
          <a:xfrm>
            <a:off x="1127981" y="483369"/>
            <a:ext cx="4806244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2000" dirty="0"/>
              <a:t> </a:t>
            </a:r>
            <a:r>
              <a:rPr lang="en-US" sz="2000" dirty="0" err="1"/>
              <a:t>check_if_thing_marked_done</a:t>
            </a:r>
            <a:endParaRPr lang="en-US" sz="2000" dirty="0"/>
          </a:p>
          <a:p>
            <a:pPr marL="514350" indent="-514350">
              <a:buAutoNum type="arabicPeriod"/>
            </a:pPr>
            <a:r>
              <a:rPr lang="en-US" sz="2000" dirty="0"/>
              <a:t> </a:t>
            </a:r>
            <a:r>
              <a:rPr lang="en-US" sz="2000" dirty="0" err="1"/>
              <a:t>mark_thing_as_done</a:t>
            </a:r>
            <a:endParaRPr lang="en-US" sz="2000" dirty="0"/>
          </a:p>
          <a:p>
            <a:pPr marL="514350" indent="-514350">
              <a:buAutoNum type="arabicPeriod"/>
            </a:pPr>
            <a:r>
              <a:rPr lang="en-US" sz="2000" dirty="0"/>
              <a:t> </a:t>
            </a:r>
            <a:r>
              <a:rPr lang="en-US" sz="2000" dirty="0" err="1">
                <a:solidFill>
                  <a:schemeClr val="accent6"/>
                </a:solidFill>
              </a:rPr>
              <a:t>actually_do_the_thing</a:t>
            </a:r>
            <a:r>
              <a:rPr lang="en-US" sz="2000" dirty="0"/>
              <a:t> || </a:t>
            </a:r>
            <a:r>
              <a:rPr lang="en-US" sz="2000" dirty="0" err="1">
                <a:solidFill>
                  <a:schemeClr val="accent2"/>
                </a:solidFill>
              </a:rPr>
              <a:t>start_over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7B5946-2D05-6616-0502-0B22C5BACAAF}"/>
              </a:ext>
            </a:extLst>
          </p:cNvPr>
          <p:cNvSpPr txBox="1"/>
          <p:nvPr/>
        </p:nvSpPr>
        <p:spPr>
          <a:xfrm>
            <a:off x="6309530" y="563074"/>
            <a:ext cx="4899379" cy="830997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71547123">
                  <a:custGeom>
                    <a:avLst/>
                    <a:gdLst>
                      <a:gd name="connsiteX0" fmla="*/ 0 w 6872111"/>
                      <a:gd name="connsiteY0" fmla="*/ 0 h 830997"/>
                      <a:gd name="connsiteX1" fmla="*/ 6872111 w 6872111"/>
                      <a:gd name="connsiteY1" fmla="*/ 0 h 830997"/>
                      <a:gd name="connsiteX2" fmla="*/ 6872111 w 6872111"/>
                      <a:gd name="connsiteY2" fmla="*/ 830997 h 830997"/>
                      <a:gd name="connsiteX3" fmla="*/ 0 w 6872111"/>
                      <a:gd name="connsiteY3" fmla="*/ 830997 h 830997"/>
                      <a:gd name="connsiteX4" fmla="*/ 0 w 6872111"/>
                      <a:gd name="connsiteY4" fmla="*/ 0 h 830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72111" h="830997" extrusionOk="0">
                        <a:moveTo>
                          <a:pt x="0" y="0"/>
                        </a:moveTo>
                        <a:cubicBezTo>
                          <a:pt x="3409536" y="-17457"/>
                          <a:pt x="5594820" y="6879"/>
                          <a:pt x="6872111" y="0"/>
                        </a:cubicBezTo>
                        <a:cubicBezTo>
                          <a:pt x="6807035" y="371326"/>
                          <a:pt x="6822537" y="574029"/>
                          <a:pt x="6872111" y="830997"/>
                        </a:cubicBezTo>
                        <a:cubicBezTo>
                          <a:pt x="5053787" y="888692"/>
                          <a:pt x="1887467" y="775527"/>
                          <a:pt x="0" y="830997"/>
                        </a:cubicBezTo>
                        <a:cubicBezTo>
                          <a:pt x="-40266" y="495145"/>
                          <a:pt x="61619" y="1002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ometype Mono" panose="020B0009020203030204" pitchFamily="49" charset="0"/>
              </a:rPr>
              <a:t>always (#done ≤ 1)</a:t>
            </a:r>
          </a:p>
          <a:p>
            <a:r>
              <a:rPr lang="en-US" sz="2400" dirty="0">
                <a:latin typeface="Sometype Mono" panose="020B0009020203030204" pitchFamily="49" charset="0"/>
              </a:rPr>
              <a:t>eventually (#done ≥ 1)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0877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3" grpId="0" animBg="1"/>
      <p:bldP spid="14" grpId="0" animBg="1"/>
      <p:bldP spid="17" grpId="0" animBg="1"/>
      <p:bldP spid="3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19445-1F07-EDA2-5F1B-3E7DE935E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78D5F535-FE3F-1C69-726D-27DDC8C25CEC}"/>
              </a:ext>
            </a:extLst>
          </p:cNvPr>
          <p:cNvSpPr/>
          <p:nvPr/>
        </p:nvSpPr>
        <p:spPr>
          <a:xfrm>
            <a:off x="838200" y="1959434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dirty="0">
                <a:solidFill>
                  <a:schemeClr val="tx1"/>
                </a:solidFill>
              </a:rPr>
              <a:t>step 1</a:t>
            </a:r>
          </a:p>
          <a:p>
            <a:r>
              <a:rPr lang="en-US" sz="1700" dirty="0">
                <a:solidFill>
                  <a:schemeClr val="tx1"/>
                </a:solidFill>
              </a:rPr>
              <a:t>unmarked</a:t>
            </a:r>
          </a:p>
          <a:p>
            <a:r>
              <a:rPr lang="en-US" sz="1700" dirty="0">
                <a:solidFill>
                  <a:schemeClr val="tx1"/>
                </a:solidFill>
              </a:rPr>
              <a:t>#done: 0</a:t>
            </a:r>
          </a:p>
        </p:txBody>
      </p:sp>
      <p:sp>
        <p:nvSpPr>
          <p:cNvPr id="10" name="Rectangle: Diagonal Corners Snipped 9">
            <a:extLst>
              <a:ext uri="{FF2B5EF4-FFF2-40B4-BE49-F238E27FC236}">
                <a16:creationId xmlns:a16="http://schemas.microsoft.com/office/drawing/2014/main" id="{A800E654-77E2-40CE-159C-983229FDD7FE}"/>
              </a:ext>
            </a:extLst>
          </p:cNvPr>
          <p:cNvSpPr/>
          <p:nvPr/>
        </p:nvSpPr>
        <p:spPr>
          <a:xfrm>
            <a:off x="3367549" y="1959434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b="1" dirty="0">
                <a:solidFill>
                  <a:schemeClr val="tx1"/>
                </a:solidFill>
              </a:rPr>
              <a:t>step 2</a:t>
            </a:r>
          </a:p>
          <a:p>
            <a:r>
              <a:rPr lang="en-US" sz="1700" dirty="0">
                <a:solidFill>
                  <a:schemeClr val="tx1"/>
                </a:solidFill>
              </a:rPr>
              <a:t>unmarked</a:t>
            </a:r>
          </a:p>
          <a:p>
            <a:r>
              <a:rPr lang="en-US" sz="17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1" name="Rectangle: Diagonal Corners Snipped 10">
            <a:extLst>
              <a:ext uri="{FF2B5EF4-FFF2-40B4-BE49-F238E27FC236}">
                <a16:creationId xmlns:a16="http://schemas.microsoft.com/office/drawing/2014/main" id="{98D0B0DE-24C0-6AFE-48EB-58D466468FB3}"/>
              </a:ext>
            </a:extLst>
          </p:cNvPr>
          <p:cNvSpPr/>
          <p:nvPr/>
        </p:nvSpPr>
        <p:spPr>
          <a:xfrm>
            <a:off x="5896898" y="1956816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b="1" dirty="0">
                <a:solidFill>
                  <a:schemeClr val="tx1"/>
                </a:solidFill>
              </a:rPr>
              <a:t>step 3</a:t>
            </a:r>
          </a:p>
          <a:p>
            <a:r>
              <a:rPr lang="en-US" sz="1700" b="1" dirty="0">
                <a:solidFill>
                  <a:schemeClr val="tx1"/>
                </a:solidFill>
              </a:rPr>
              <a:t>marked</a:t>
            </a:r>
          </a:p>
          <a:p>
            <a:r>
              <a:rPr lang="en-US" sz="17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3" name="Rectangle: Diagonal Corners Snipped 12">
            <a:extLst>
              <a:ext uri="{FF2B5EF4-FFF2-40B4-BE49-F238E27FC236}">
                <a16:creationId xmlns:a16="http://schemas.microsoft.com/office/drawing/2014/main" id="{378A38BA-D06A-126E-BC6C-BCF87D490396}"/>
              </a:ext>
            </a:extLst>
          </p:cNvPr>
          <p:cNvSpPr/>
          <p:nvPr/>
        </p:nvSpPr>
        <p:spPr>
          <a:xfrm>
            <a:off x="8426247" y="1972080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b="1" dirty="0">
                <a:solidFill>
                  <a:schemeClr val="tx1"/>
                </a:solidFill>
              </a:rPr>
              <a:t>done</a:t>
            </a:r>
          </a:p>
          <a:p>
            <a:r>
              <a:rPr lang="en-US" sz="1700" dirty="0">
                <a:solidFill>
                  <a:schemeClr val="tx1"/>
                </a:solidFill>
              </a:rPr>
              <a:t>marked</a:t>
            </a:r>
          </a:p>
          <a:p>
            <a:r>
              <a:rPr lang="en-US" sz="17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Rectangle: Diagonal Corners Snipped 13">
            <a:extLst>
              <a:ext uri="{FF2B5EF4-FFF2-40B4-BE49-F238E27FC236}">
                <a16:creationId xmlns:a16="http://schemas.microsoft.com/office/drawing/2014/main" id="{BDE78604-F01D-40AC-D291-9783971ECD5D}"/>
              </a:ext>
            </a:extLst>
          </p:cNvPr>
          <p:cNvSpPr/>
          <p:nvPr/>
        </p:nvSpPr>
        <p:spPr>
          <a:xfrm>
            <a:off x="8426247" y="3999983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b="1" dirty="0">
                <a:solidFill>
                  <a:schemeClr val="tx1"/>
                </a:solidFill>
              </a:rPr>
              <a:t>step 1</a:t>
            </a:r>
          </a:p>
          <a:p>
            <a:r>
              <a:rPr lang="en-US" sz="1700" dirty="0">
                <a:solidFill>
                  <a:schemeClr val="tx1"/>
                </a:solidFill>
              </a:rPr>
              <a:t>marked</a:t>
            </a:r>
          </a:p>
          <a:p>
            <a:r>
              <a:rPr lang="en-US" sz="17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7" name="Rectangle: Diagonal Corners Snipped 16">
            <a:extLst>
              <a:ext uri="{FF2B5EF4-FFF2-40B4-BE49-F238E27FC236}">
                <a16:creationId xmlns:a16="http://schemas.microsoft.com/office/drawing/2014/main" id="{3FFA4C54-F823-3B96-3BEC-0BD03D284018}"/>
              </a:ext>
            </a:extLst>
          </p:cNvPr>
          <p:cNvSpPr/>
          <p:nvPr/>
        </p:nvSpPr>
        <p:spPr>
          <a:xfrm>
            <a:off x="838200" y="3997881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b="1" dirty="0">
                <a:solidFill>
                  <a:schemeClr val="tx1"/>
                </a:solidFill>
              </a:rPr>
              <a:t>step 1</a:t>
            </a:r>
          </a:p>
          <a:p>
            <a:r>
              <a:rPr lang="en-US" sz="1700" dirty="0">
                <a:solidFill>
                  <a:schemeClr val="tx1"/>
                </a:solidFill>
              </a:rPr>
              <a:t>marked</a:t>
            </a:r>
          </a:p>
          <a:p>
            <a:r>
              <a:rPr lang="en-US" sz="1700" dirty="0">
                <a:solidFill>
                  <a:schemeClr val="tx1"/>
                </a:solidFill>
              </a:rPr>
              <a:t>0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F1A1364-3601-C534-F59E-03FEC39BAABA}"/>
              </a:ext>
            </a:extLst>
          </p:cNvPr>
          <p:cNvCxnSpPr/>
          <p:nvPr/>
        </p:nvCxnSpPr>
        <p:spPr>
          <a:xfrm>
            <a:off x="2573594" y="2622216"/>
            <a:ext cx="79395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2C1458E-38B4-E5A5-58EC-EF39DC00E877}"/>
              </a:ext>
            </a:extLst>
          </p:cNvPr>
          <p:cNvCxnSpPr>
            <a:cxnSpLocks/>
            <a:endCxn id="11" idx="2"/>
          </p:cNvCxnSpPr>
          <p:nvPr/>
        </p:nvCxnSpPr>
        <p:spPr>
          <a:xfrm>
            <a:off x="5102943" y="2619598"/>
            <a:ext cx="79395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766D5A1-9C6D-3C5D-C026-FEA6BC724DAB}"/>
              </a:ext>
            </a:extLst>
          </p:cNvPr>
          <p:cNvCxnSpPr/>
          <p:nvPr/>
        </p:nvCxnSpPr>
        <p:spPr>
          <a:xfrm>
            <a:off x="7632292" y="2634862"/>
            <a:ext cx="79395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C4039B6-DB11-B6F1-679D-783E0E9340BB}"/>
              </a:ext>
            </a:extLst>
          </p:cNvPr>
          <p:cNvCxnSpPr/>
          <p:nvPr/>
        </p:nvCxnSpPr>
        <p:spPr>
          <a:xfrm>
            <a:off x="9293944" y="3297643"/>
            <a:ext cx="0" cy="702340"/>
          </a:xfrm>
          <a:prstGeom prst="straightConnector1">
            <a:avLst/>
          </a:prstGeom>
          <a:ln w="28575" cap="flat" cmpd="sng" algn="ctr">
            <a:solidFill>
              <a:srgbClr val="000000">
                <a:lumMod val="100000"/>
              </a:srgbClr>
            </a:solidFill>
            <a:prstDash val="dash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>
                      <a:alpha val="0"/>
                    </a:scrgb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484D8DD8-00FD-B72F-D840-90B49EC9FE8F}"/>
              </a:ext>
            </a:extLst>
          </p:cNvPr>
          <p:cNvCxnSpPr>
            <a:cxnSpLocks/>
          </p:cNvCxnSpPr>
          <p:nvPr/>
        </p:nvCxnSpPr>
        <p:spPr>
          <a:xfrm flipV="1">
            <a:off x="10161641" y="2634862"/>
            <a:ext cx="12700" cy="2027903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FB5D9EC7-5400-54D4-9F7D-11D646CC0D62}"/>
              </a:ext>
            </a:extLst>
          </p:cNvPr>
          <p:cNvCxnSpPr/>
          <p:nvPr/>
        </p:nvCxnSpPr>
        <p:spPr>
          <a:xfrm rot="5400000">
            <a:off x="3885127" y="1118413"/>
            <a:ext cx="700238" cy="5058698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Rectangle: Diagonal Corners Snipped 32">
            <a:extLst>
              <a:ext uri="{FF2B5EF4-FFF2-40B4-BE49-F238E27FC236}">
                <a16:creationId xmlns:a16="http://schemas.microsoft.com/office/drawing/2014/main" id="{F3A7E449-1AF2-56A5-35D2-ECD9F039EEAA}"/>
              </a:ext>
            </a:extLst>
          </p:cNvPr>
          <p:cNvSpPr/>
          <p:nvPr/>
        </p:nvSpPr>
        <p:spPr>
          <a:xfrm>
            <a:off x="3367549" y="3997881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b="1" dirty="0">
                <a:solidFill>
                  <a:schemeClr val="tx1"/>
                </a:solidFill>
              </a:rPr>
              <a:t>done</a:t>
            </a:r>
          </a:p>
          <a:p>
            <a:r>
              <a:rPr lang="en-US" sz="1700" dirty="0">
                <a:solidFill>
                  <a:schemeClr val="tx1"/>
                </a:solidFill>
              </a:rPr>
              <a:t>marked</a:t>
            </a:r>
          </a:p>
          <a:p>
            <a:r>
              <a:rPr lang="en-US" sz="1700" dirty="0">
                <a:solidFill>
                  <a:schemeClr val="tx1"/>
                </a:solidFill>
              </a:rPr>
              <a:t>0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1BD7D1E-0B71-7D42-D4F5-F9C945DE2D9B}"/>
              </a:ext>
            </a:extLst>
          </p:cNvPr>
          <p:cNvCxnSpPr>
            <a:cxnSpLocks/>
          </p:cNvCxnSpPr>
          <p:nvPr/>
        </p:nvCxnSpPr>
        <p:spPr>
          <a:xfrm>
            <a:off x="2573594" y="4660663"/>
            <a:ext cx="79395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1319F0FD-0DB3-101B-DFE3-695CCC1D70BB}"/>
              </a:ext>
            </a:extLst>
          </p:cNvPr>
          <p:cNvCxnSpPr/>
          <p:nvPr/>
        </p:nvCxnSpPr>
        <p:spPr>
          <a:xfrm rot="5400000">
            <a:off x="2970572" y="4058770"/>
            <a:ext cx="12700" cy="2529349"/>
          </a:xfrm>
          <a:prstGeom prst="bentConnector3">
            <a:avLst>
              <a:gd name="adj1" fmla="val 1800000"/>
            </a:avLst>
          </a:prstGeom>
          <a:ln w="28575" cap="flat" cmpd="sng" algn="ctr">
            <a:solidFill>
              <a:srgbClr val="000000">
                <a:lumMod val="100000"/>
              </a:srgbClr>
            </a:solidFill>
            <a:prstDash val="dash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>
                      <a:alpha val="0"/>
                    </a:scrgb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!!tb">
            <a:extLst>
              <a:ext uri="{FF2B5EF4-FFF2-40B4-BE49-F238E27FC236}">
                <a16:creationId xmlns:a16="http://schemas.microsoft.com/office/drawing/2014/main" id="{904AC6EC-0F5F-1F50-D12F-1DC8FA86116B}"/>
              </a:ext>
            </a:extLst>
          </p:cNvPr>
          <p:cNvSpPr txBox="1"/>
          <p:nvPr/>
        </p:nvSpPr>
        <p:spPr>
          <a:xfrm>
            <a:off x="1127981" y="483369"/>
            <a:ext cx="4806244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2000" dirty="0"/>
              <a:t> </a:t>
            </a:r>
            <a:r>
              <a:rPr lang="en-US" sz="2000" dirty="0" err="1"/>
              <a:t>check_if_thing_marked_done</a:t>
            </a:r>
            <a:endParaRPr lang="en-US" sz="2000" dirty="0"/>
          </a:p>
          <a:p>
            <a:pPr marL="514350" indent="-514350">
              <a:buAutoNum type="arabicPeriod"/>
            </a:pPr>
            <a:r>
              <a:rPr lang="en-US" sz="2000" dirty="0"/>
              <a:t> </a:t>
            </a:r>
            <a:r>
              <a:rPr lang="en-US" sz="2000" dirty="0" err="1"/>
              <a:t>mark_thing_as_done</a:t>
            </a:r>
            <a:endParaRPr lang="en-US" sz="2000" dirty="0"/>
          </a:p>
          <a:p>
            <a:pPr marL="514350" indent="-514350">
              <a:buAutoNum type="arabicPeriod"/>
            </a:pPr>
            <a:r>
              <a:rPr lang="en-US" sz="2000" dirty="0"/>
              <a:t> </a:t>
            </a:r>
            <a:r>
              <a:rPr lang="en-US" sz="2000" dirty="0" err="1">
                <a:solidFill>
                  <a:schemeClr val="accent6"/>
                </a:solidFill>
              </a:rPr>
              <a:t>actually_do_the_thing</a:t>
            </a:r>
            <a:r>
              <a:rPr lang="en-US" sz="2000" dirty="0"/>
              <a:t> || </a:t>
            </a:r>
            <a:r>
              <a:rPr lang="en-US" sz="2000" dirty="0" err="1">
                <a:solidFill>
                  <a:schemeClr val="accent2"/>
                </a:solidFill>
              </a:rPr>
              <a:t>start_over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CA76B2-1AC9-EF80-8E86-8211C8AD553D}"/>
              </a:ext>
            </a:extLst>
          </p:cNvPr>
          <p:cNvSpPr txBox="1"/>
          <p:nvPr/>
        </p:nvSpPr>
        <p:spPr>
          <a:xfrm>
            <a:off x="6309530" y="563074"/>
            <a:ext cx="4899379" cy="830997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71547123">
                  <a:custGeom>
                    <a:avLst/>
                    <a:gdLst>
                      <a:gd name="connsiteX0" fmla="*/ 0 w 6872111"/>
                      <a:gd name="connsiteY0" fmla="*/ 0 h 830997"/>
                      <a:gd name="connsiteX1" fmla="*/ 6872111 w 6872111"/>
                      <a:gd name="connsiteY1" fmla="*/ 0 h 830997"/>
                      <a:gd name="connsiteX2" fmla="*/ 6872111 w 6872111"/>
                      <a:gd name="connsiteY2" fmla="*/ 830997 h 830997"/>
                      <a:gd name="connsiteX3" fmla="*/ 0 w 6872111"/>
                      <a:gd name="connsiteY3" fmla="*/ 830997 h 830997"/>
                      <a:gd name="connsiteX4" fmla="*/ 0 w 6872111"/>
                      <a:gd name="connsiteY4" fmla="*/ 0 h 830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72111" h="830997" extrusionOk="0">
                        <a:moveTo>
                          <a:pt x="0" y="0"/>
                        </a:moveTo>
                        <a:cubicBezTo>
                          <a:pt x="3409536" y="-17457"/>
                          <a:pt x="5594820" y="6879"/>
                          <a:pt x="6872111" y="0"/>
                        </a:cubicBezTo>
                        <a:cubicBezTo>
                          <a:pt x="6807035" y="371326"/>
                          <a:pt x="6822537" y="574029"/>
                          <a:pt x="6872111" y="830997"/>
                        </a:cubicBezTo>
                        <a:cubicBezTo>
                          <a:pt x="5053787" y="888692"/>
                          <a:pt x="1887467" y="775527"/>
                          <a:pt x="0" y="830997"/>
                        </a:cubicBezTo>
                        <a:cubicBezTo>
                          <a:pt x="-40266" y="495145"/>
                          <a:pt x="61619" y="1002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ometype Mono" panose="020B0009020203030204" pitchFamily="49" charset="0"/>
              </a:rPr>
              <a:t>always (#done ≤ 1)</a:t>
            </a:r>
          </a:p>
          <a:p>
            <a:r>
              <a:rPr lang="en-US" sz="2400" dirty="0">
                <a:latin typeface="Sometype Mono" panose="020B0009020203030204" pitchFamily="49" charset="0"/>
              </a:rPr>
              <a:t>eventually (#done ≥ 1)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5172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A3761-3613-B9B6-1D57-D65DCB6A5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99892785-3974-8433-4333-148A00F6429C}"/>
              </a:ext>
            </a:extLst>
          </p:cNvPr>
          <p:cNvSpPr/>
          <p:nvPr/>
        </p:nvSpPr>
        <p:spPr>
          <a:xfrm>
            <a:off x="838200" y="1959434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dirty="0">
                <a:solidFill>
                  <a:schemeClr val="tx1"/>
                </a:solidFill>
              </a:rPr>
              <a:t>step 1</a:t>
            </a:r>
          </a:p>
          <a:p>
            <a:r>
              <a:rPr lang="en-US" sz="1700" dirty="0">
                <a:solidFill>
                  <a:schemeClr val="tx1"/>
                </a:solidFill>
              </a:rPr>
              <a:t>unmarked</a:t>
            </a:r>
          </a:p>
          <a:p>
            <a:r>
              <a:rPr lang="en-US" sz="1700" dirty="0">
                <a:solidFill>
                  <a:schemeClr val="tx1"/>
                </a:solidFill>
              </a:rPr>
              <a:t>#done: 0</a:t>
            </a:r>
          </a:p>
        </p:txBody>
      </p:sp>
      <p:sp>
        <p:nvSpPr>
          <p:cNvPr id="10" name="Rectangle: Diagonal Corners Snipped 9">
            <a:extLst>
              <a:ext uri="{FF2B5EF4-FFF2-40B4-BE49-F238E27FC236}">
                <a16:creationId xmlns:a16="http://schemas.microsoft.com/office/drawing/2014/main" id="{FE48AADE-1C3C-A6D4-8B2D-07D8D94F1F52}"/>
              </a:ext>
            </a:extLst>
          </p:cNvPr>
          <p:cNvSpPr/>
          <p:nvPr/>
        </p:nvSpPr>
        <p:spPr>
          <a:xfrm>
            <a:off x="3367549" y="1959434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b="1" dirty="0">
                <a:solidFill>
                  <a:schemeClr val="tx1"/>
                </a:solidFill>
              </a:rPr>
              <a:t>step 2 </a:t>
            </a:r>
          </a:p>
          <a:p>
            <a:r>
              <a:rPr lang="en-US" sz="1700" dirty="0">
                <a:solidFill>
                  <a:schemeClr val="tx1"/>
                </a:solidFill>
              </a:rPr>
              <a:t>unmarked</a:t>
            </a:r>
          </a:p>
          <a:p>
            <a:r>
              <a:rPr lang="en-US" sz="17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1" name="Rectangle: Diagonal Corners Snipped 10">
            <a:extLst>
              <a:ext uri="{FF2B5EF4-FFF2-40B4-BE49-F238E27FC236}">
                <a16:creationId xmlns:a16="http://schemas.microsoft.com/office/drawing/2014/main" id="{00894161-7D67-5EAE-73E1-FBCA3F07FCEE}"/>
              </a:ext>
            </a:extLst>
          </p:cNvPr>
          <p:cNvSpPr/>
          <p:nvPr/>
        </p:nvSpPr>
        <p:spPr>
          <a:xfrm>
            <a:off x="5896898" y="1956816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b="1" dirty="0">
                <a:solidFill>
                  <a:schemeClr val="tx1"/>
                </a:solidFill>
              </a:rPr>
              <a:t>step 3</a:t>
            </a:r>
          </a:p>
          <a:p>
            <a:r>
              <a:rPr lang="en-US" sz="1700" b="1" dirty="0">
                <a:solidFill>
                  <a:schemeClr val="tx1"/>
                </a:solidFill>
              </a:rPr>
              <a:t>marked</a:t>
            </a:r>
          </a:p>
          <a:p>
            <a:r>
              <a:rPr lang="en-US" sz="17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3" name="Rectangle: Diagonal Corners Snipped 12">
            <a:extLst>
              <a:ext uri="{FF2B5EF4-FFF2-40B4-BE49-F238E27FC236}">
                <a16:creationId xmlns:a16="http://schemas.microsoft.com/office/drawing/2014/main" id="{A6013F8A-7ABB-9ABE-CEF2-353E2098908F}"/>
              </a:ext>
            </a:extLst>
          </p:cNvPr>
          <p:cNvSpPr/>
          <p:nvPr/>
        </p:nvSpPr>
        <p:spPr>
          <a:xfrm>
            <a:off x="8426247" y="1956816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b="1" dirty="0">
                <a:solidFill>
                  <a:schemeClr val="tx1"/>
                </a:solidFill>
              </a:rPr>
              <a:t>done</a:t>
            </a:r>
          </a:p>
          <a:p>
            <a:r>
              <a:rPr lang="en-US" sz="1700" dirty="0">
                <a:solidFill>
                  <a:schemeClr val="tx1"/>
                </a:solidFill>
              </a:rPr>
              <a:t>marked</a:t>
            </a:r>
          </a:p>
          <a:p>
            <a:r>
              <a:rPr lang="en-US" sz="17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Rectangle: Diagonal Corners Snipped 13">
            <a:extLst>
              <a:ext uri="{FF2B5EF4-FFF2-40B4-BE49-F238E27FC236}">
                <a16:creationId xmlns:a16="http://schemas.microsoft.com/office/drawing/2014/main" id="{B9BC7878-3695-9A32-5BC7-DCA9DE44B3F5}"/>
              </a:ext>
            </a:extLst>
          </p:cNvPr>
          <p:cNvSpPr/>
          <p:nvPr/>
        </p:nvSpPr>
        <p:spPr>
          <a:xfrm>
            <a:off x="8426247" y="3999983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b="1" dirty="0">
                <a:solidFill>
                  <a:schemeClr val="tx1"/>
                </a:solidFill>
              </a:rPr>
              <a:t>step 1</a:t>
            </a:r>
          </a:p>
          <a:p>
            <a:r>
              <a:rPr lang="en-US" sz="1700" dirty="0">
                <a:solidFill>
                  <a:schemeClr val="tx1"/>
                </a:solidFill>
              </a:rPr>
              <a:t>marked</a:t>
            </a:r>
          </a:p>
          <a:p>
            <a:r>
              <a:rPr lang="en-US" sz="17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7" name="Rectangle: Diagonal Corners Snipped 16">
            <a:extLst>
              <a:ext uri="{FF2B5EF4-FFF2-40B4-BE49-F238E27FC236}">
                <a16:creationId xmlns:a16="http://schemas.microsoft.com/office/drawing/2014/main" id="{4192E471-9676-9F2E-7217-9AD3E2E89023}"/>
              </a:ext>
            </a:extLst>
          </p:cNvPr>
          <p:cNvSpPr/>
          <p:nvPr/>
        </p:nvSpPr>
        <p:spPr>
          <a:xfrm>
            <a:off x="838200" y="3997881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b="1" dirty="0">
                <a:solidFill>
                  <a:schemeClr val="tx1"/>
                </a:solidFill>
              </a:rPr>
              <a:t>step 1</a:t>
            </a:r>
          </a:p>
          <a:p>
            <a:r>
              <a:rPr lang="en-US" sz="1700" dirty="0">
                <a:solidFill>
                  <a:schemeClr val="tx1"/>
                </a:solidFill>
              </a:rPr>
              <a:t>marked</a:t>
            </a:r>
          </a:p>
          <a:p>
            <a:r>
              <a:rPr lang="en-US" sz="1700" dirty="0">
                <a:solidFill>
                  <a:schemeClr val="tx1"/>
                </a:solidFill>
              </a:rPr>
              <a:t>0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4366003-9A2E-A967-32EB-130583FBAE53}"/>
              </a:ext>
            </a:extLst>
          </p:cNvPr>
          <p:cNvCxnSpPr/>
          <p:nvPr/>
        </p:nvCxnSpPr>
        <p:spPr>
          <a:xfrm>
            <a:off x="2573594" y="2622216"/>
            <a:ext cx="79395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5559EA5-468A-8857-9256-96E4B1EF5296}"/>
              </a:ext>
            </a:extLst>
          </p:cNvPr>
          <p:cNvCxnSpPr/>
          <p:nvPr/>
        </p:nvCxnSpPr>
        <p:spPr>
          <a:xfrm>
            <a:off x="5102943" y="2622216"/>
            <a:ext cx="79395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62ABE9C-7B2A-0A5E-CE1B-4D9631FD547C}"/>
              </a:ext>
            </a:extLst>
          </p:cNvPr>
          <p:cNvCxnSpPr/>
          <p:nvPr/>
        </p:nvCxnSpPr>
        <p:spPr>
          <a:xfrm>
            <a:off x="7632292" y="2634862"/>
            <a:ext cx="793955" cy="0"/>
          </a:xfrm>
          <a:prstGeom prst="straightConnector1">
            <a:avLst/>
          </a:prstGeom>
          <a:ln w="28575" cap="flat" cmpd="sng" algn="ctr">
            <a:solidFill>
              <a:srgbClr val="70AD47">
                <a:lumMod val="100000"/>
              </a:srgb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FC48B07-3911-5F10-906F-CD836F775CB9}"/>
              </a:ext>
            </a:extLst>
          </p:cNvPr>
          <p:cNvCxnSpPr/>
          <p:nvPr/>
        </p:nvCxnSpPr>
        <p:spPr>
          <a:xfrm>
            <a:off x="9293944" y="3297643"/>
            <a:ext cx="0" cy="702340"/>
          </a:xfrm>
          <a:prstGeom prst="straightConnector1">
            <a:avLst/>
          </a:prstGeom>
          <a:ln w="28575" cap="flat" cmpd="sng" algn="ctr">
            <a:solidFill>
              <a:srgbClr val="000000">
                <a:lumMod val="100000"/>
              </a:srgbClr>
            </a:solidFill>
            <a:prstDash val="dash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>
                      <a:alpha val="0"/>
                    </a:scrgb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75368B4B-AD42-E44B-726F-F244FF6001EB}"/>
              </a:ext>
            </a:extLst>
          </p:cNvPr>
          <p:cNvCxnSpPr>
            <a:cxnSpLocks/>
          </p:cNvCxnSpPr>
          <p:nvPr/>
        </p:nvCxnSpPr>
        <p:spPr>
          <a:xfrm flipV="1">
            <a:off x="10161641" y="2634862"/>
            <a:ext cx="12700" cy="2027903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9C5D2859-ED51-0F2D-017B-B5A354169558}"/>
              </a:ext>
            </a:extLst>
          </p:cNvPr>
          <p:cNvCxnSpPr/>
          <p:nvPr/>
        </p:nvCxnSpPr>
        <p:spPr>
          <a:xfrm rot="5400000">
            <a:off x="3885127" y="1118413"/>
            <a:ext cx="700238" cy="5058698"/>
          </a:xfrm>
          <a:prstGeom prst="bentConnector3">
            <a:avLst/>
          </a:prstGeom>
          <a:ln w="28575" cap="flat" cmpd="sng" algn="ctr">
            <a:solidFill>
              <a:srgbClr val="ED7D31">
                <a:lumMod val="100000"/>
              </a:srgb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Diagonal Corners Snipped 32">
            <a:extLst>
              <a:ext uri="{FF2B5EF4-FFF2-40B4-BE49-F238E27FC236}">
                <a16:creationId xmlns:a16="http://schemas.microsoft.com/office/drawing/2014/main" id="{CB799566-066B-8F4C-B095-5D3C81D7A303}"/>
              </a:ext>
            </a:extLst>
          </p:cNvPr>
          <p:cNvSpPr/>
          <p:nvPr/>
        </p:nvSpPr>
        <p:spPr>
          <a:xfrm>
            <a:off x="3367549" y="3997881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b="1" dirty="0">
                <a:solidFill>
                  <a:schemeClr val="tx1"/>
                </a:solidFill>
              </a:rPr>
              <a:t>done</a:t>
            </a:r>
          </a:p>
          <a:p>
            <a:r>
              <a:rPr lang="en-US" sz="1700" dirty="0">
                <a:solidFill>
                  <a:schemeClr val="tx1"/>
                </a:solidFill>
              </a:rPr>
              <a:t>marked</a:t>
            </a:r>
          </a:p>
          <a:p>
            <a:r>
              <a:rPr lang="en-US" sz="1700" dirty="0">
                <a:solidFill>
                  <a:schemeClr val="tx1"/>
                </a:solidFill>
              </a:rPr>
              <a:t>0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168F96D-B5C1-133A-CF2F-AAAC3A947CF9}"/>
              </a:ext>
            </a:extLst>
          </p:cNvPr>
          <p:cNvCxnSpPr>
            <a:cxnSpLocks/>
          </p:cNvCxnSpPr>
          <p:nvPr/>
        </p:nvCxnSpPr>
        <p:spPr>
          <a:xfrm>
            <a:off x="2573594" y="4660663"/>
            <a:ext cx="79395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40E3E867-D29D-AB37-5C1C-B203556F9101}"/>
              </a:ext>
            </a:extLst>
          </p:cNvPr>
          <p:cNvCxnSpPr/>
          <p:nvPr/>
        </p:nvCxnSpPr>
        <p:spPr>
          <a:xfrm rot="5400000">
            <a:off x="2970572" y="4058770"/>
            <a:ext cx="12700" cy="2529349"/>
          </a:xfrm>
          <a:prstGeom prst="bentConnector3">
            <a:avLst>
              <a:gd name="adj1" fmla="val 1800000"/>
            </a:avLst>
          </a:prstGeom>
          <a:ln w="28575" cap="flat" cmpd="sng" algn="ctr">
            <a:solidFill>
              <a:srgbClr val="000000">
                <a:lumMod val="100000"/>
              </a:srgbClr>
            </a:solidFill>
            <a:prstDash val="dash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>
                      <a:alpha val="0"/>
                    </a:scrgb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969A1AF-8E55-683E-C016-40C3ED450758}"/>
              </a:ext>
            </a:extLst>
          </p:cNvPr>
          <p:cNvSpPr txBox="1"/>
          <p:nvPr/>
        </p:nvSpPr>
        <p:spPr>
          <a:xfrm>
            <a:off x="1127981" y="483369"/>
            <a:ext cx="4806244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2000" dirty="0"/>
              <a:t> </a:t>
            </a:r>
            <a:r>
              <a:rPr lang="en-US" sz="2000" dirty="0" err="1"/>
              <a:t>check_if_thing_marked_done</a:t>
            </a:r>
            <a:endParaRPr lang="en-US" sz="2000" dirty="0"/>
          </a:p>
          <a:p>
            <a:pPr marL="514350" indent="-514350">
              <a:buAutoNum type="arabicPeriod"/>
            </a:pPr>
            <a:r>
              <a:rPr lang="en-US" sz="2000" dirty="0"/>
              <a:t> </a:t>
            </a:r>
            <a:r>
              <a:rPr lang="en-US" sz="2000" dirty="0" err="1"/>
              <a:t>mark_thing_as_done</a:t>
            </a:r>
            <a:endParaRPr lang="en-US" sz="2000" dirty="0"/>
          </a:p>
          <a:p>
            <a:pPr marL="514350" indent="-514350">
              <a:buAutoNum type="arabicPeriod"/>
            </a:pPr>
            <a:r>
              <a:rPr lang="en-US" sz="2000" dirty="0"/>
              <a:t> </a:t>
            </a:r>
            <a:r>
              <a:rPr lang="en-US" sz="2000" dirty="0" err="1">
                <a:solidFill>
                  <a:schemeClr val="accent6"/>
                </a:solidFill>
              </a:rPr>
              <a:t>actually_do_the_thing</a:t>
            </a:r>
            <a:r>
              <a:rPr lang="en-US" sz="2000" dirty="0"/>
              <a:t> || </a:t>
            </a:r>
            <a:r>
              <a:rPr lang="en-US" sz="2000" dirty="0" err="1">
                <a:solidFill>
                  <a:schemeClr val="accent2"/>
                </a:solidFill>
              </a:rPr>
              <a:t>start_over</a:t>
            </a:r>
            <a:endParaRPr lang="en-US" sz="2000" dirty="0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0F218B1-9ACA-B793-533C-6D28E7DE5EF8}"/>
              </a:ext>
            </a:extLst>
          </p:cNvPr>
          <p:cNvCxnSpPr>
            <a:cxnSpLocks/>
          </p:cNvCxnSpPr>
          <p:nvPr/>
        </p:nvCxnSpPr>
        <p:spPr>
          <a:xfrm>
            <a:off x="838200" y="1896074"/>
            <a:ext cx="9323441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D91A19D-7D91-3EBA-FFAE-F6FDAB0E64C4}"/>
              </a:ext>
            </a:extLst>
          </p:cNvPr>
          <p:cNvCxnSpPr>
            <a:cxnSpLocks/>
          </p:cNvCxnSpPr>
          <p:nvPr/>
        </p:nvCxnSpPr>
        <p:spPr>
          <a:xfrm>
            <a:off x="838200" y="3391044"/>
            <a:ext cx="6794092" cy="0"/>
          </a:xfrm>
          <a:prstGeom prst="straightConnector1">
            <a:avLst/>
          </a:prstGeom>
          <a:ln w="28575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86720E6-C001-10EC-AFE9-A2CFD4245D68}"/>
              </a:ext>
            </a:extLst>
          </p:cNvPr>
          <p:cNvCxnSpPr>
            <a:cxnSpLocks/>
          </p:cNvCxnSpPr>
          <p:nvPr/>
        </p:nvCxnSpPr>
        <p:spPr>
          <a:xfrm>
            <a:off x="7597684" y="3351929"/>
            <a:ext cx="0" cy="2118850"/>
          </a:xfrm>
          <a:prstGeom prst="straightConnector1">
            <a:avLst/>
          </a:prstGeom>
          <a:ln w="28575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254E2A4-A629-5496-48B9-AAC367F621AB}"/>
              </a:ext>
            </a:extLst>
          </p:cNvPr>
          <p:cNvCxnSpPr>
            <a:cxnSpLocks/>
          </p:cNvCxnSpPr>
          <p:nvPr/>
        </p:nvCxnSpPr>
        <p:spPr>
          <a:xfrm>
            <a:off x="914400" y="5470779"/>
            <a:ext cx="6717892" cy="0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" name="Propbox">
            <a:extLst>
              <a:ext uri="{FF2B5EF4-FFF2-40B4-BE49-F238E27FC236}">
                <a16:creationId xmlns:a16="http://schemas.microsoft.com/office/drawing/2014/main" id="{A06B67DB-9198-C22F-A16F-8B38480F4A97}"/>
              </a:ext>
            </a:extLst>
          </p:cNvPr>
          <p:cNvSpPr txBox="1"/>
          <p:nvPr/>
        </p:nvSpPr>
        <p:spPr>
          <a:xfrm>
            <a:off x="6309360" y="566928"/>
            <a:ext cx="5155193" cy="830997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71547123">
                  <a:custGeom>
                    <a:avLst/>
                    <a:gdLst>
                      <a:gd name="connsiteX0" fmla="*/ 0 w 6872111"/>
                      <a:gd name="connsiteY0" fmla="*/ 0 h 830997"/>
                      <a:gd name="connsiteX1" fmla="*/ 6872111 w 6872111"/>
                      <a:gd name="connsiteY1" fmla="*/ 0 h 830997"/>
                      <a:gd name="connsiteX2" fmla="*/ 6872111 w 6872111"/>
                      <a:gd name="connsiteY2" fmla="*/ 830997 h 830997"/>
                      <a:gd name="connsiteX3" fmla="*/ 0 w 6872111"/>
                      <a:gd name="connsiteY3" fmla="*/ 830997 h 830997"/>
                      <a:gd name="connsiteX4" fmla="*/ 0 w 6872111"/>
                      <a:gd name="connsiteY4" fmla="*/ 0 h 830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72111" h="830997" extrusionOk="0">
                        <a:moveTo>
                          <a:pt x="0" y="0"/>
                        </a:moveTo>
                        <a:cubicBezTo>
                          <a:pt x="3409536" y="-17457"/>
                          <a:pt x="5594820" y="6879"/>
                          <a:pt x="6872111" y="0"/>
                        </a:cubicBezTo>
                        <a:cubicBezTo>
                          <a:pt x="6807035" y="371326"/>
                          <a:pt x="6822537" y="574029"/>
                          <a:pt x="6872111" y="830997"/>
                        </a:cubicBezTo>
                        <a:cubicBezTo>
                          <a:pt x="5053787" y="888692"/>
                          <a:pt x="1887467" y="775527"/>
                          <a:pt x="0" y="830997"/>
                        </a:cubicBezTo>
                        <a:cubicBezTo>
                          <a:pt x="-40266" y="495145"/>
                          <a:pt x="61619" y="1002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Sometype Mono" panose="020B0009020203030204" pitchFamily="49" charset="0"/>
              </a:rPr>
              <a:t>always (#done ≤ 1)</a:t>
            </a:r>
          </a:p>
          <a:p>
            <a:r>
              <a:rPr lang="en-US" sz="2400" dirty="0">
                <a:latin typeface="Sometype Mono" panose="020B0009020203030204" pitchFamily="49" charset="0"/>
              </a:rPr>
              <a:t>eventually (#done ≥ 1)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1943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0799E-CBC2-E955-EA0E-87904086E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B4000EF3-EA30-5DAA-D220-256B5B28C9FF}"/>
              </a:ext>
            </a:extLst>
          </p:cNvPr>
          <p:cNvSpPr/>
          <p:nvPr/>
        </p:nvSpPr>
        <p:spPr>
          <a:xfrm>
            <a:off x="838200" y="1959434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dirty="0">
                <a:solidFill>
                  <a:schemeClr val="tx1"/>
                </a:solidFill>
              </a:rPr>
              <a:t>step 1</a:t>
            </a:r>
          </a:p>
          <a:p>
            <a:r>
              <a:rPr lang="en-US" sz="1700" dirty="0">
                <a:solidFill>
                  <a:schemeClr val="tx1"/>
                </a:solidFill>
              </a:rPr>
              <a:t>unmarked</a:t>
            </a:r>
          </a:p>
          <a:p>
            <a:r>
              <a:rPr lang="en-US" sz="1700" dirty="0">
                <a:solidFill>
                  <a:schemeClr val="tx1"/>
                </a:solidFill>
              </a:rPr>
              <a:t>#done: 0</a:t>
            </a:r>
          </a:p>
        </p:txBody>
      </p:sp>
      <p:sp>
        <p:nvSpPr>
          <p:cNvPr id="10" name="Rectangle: Diagonal Corners Snipped 9">
            <a:extLst>
              <a:ext uri="{FF2B5EF4-FFF2-40B4-BE49-F238E27FC236}">
                <a16:creationId xmlns:a16="http://schemas.microsoft.com/office/drawing/2014/main" id="{1A9ACD53-5F7E-33B4-1FAD-A1C38BF86732}"/>
              </a:ext>
            </a:extLst>
          </p:cNvPr>
          <p:cNvSpPr/>
          <p:nvPr/>
        </p:nvSpPr>
        <p:spPr>
          <a:xfrm>
            <a:off x="3367549" y="1959434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b="1" dirty="0">
                <a:solidFill>
                  <a:schemeClr val="tx1"/>
                </a:solidFill>
              </a:rPr>
              <a:t>step 2 </a:t>
            </a:r>
          </a:p>
          <a:p>
            <a:r>
              <a:rPr lang="en-US" sz="1700" dirty="0">
                <a:solidFill>
                  <a:schemeClr val="tx1"/>
                </a:solidFill>
              </a:rPr>
              <a:t>unmarked</a:t>
            </a:r>
          </a:p>
          <a:p>
            <a:r>
              <a:rPr lang="en-US" sz="17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1" name="Rectangle: Diagonal Corners Snipped 10">
            <a:extLst>
              <a:ext uri="{FF2B5EF4-FFF2-40B4-BE49-F238E27FC236}">
                <a16:creationId xmlns:a16="http://schemas.microsoft.com/office/drawing/2014/main" id="{01BB7EE3-E7AC-9D15-3E7F-BAA8A2978465}"/>
              </a:ext>
            </a:extLst>
          </p:cNvPr>
          <p:cNvSpPr/>
          <p:nvPr/>
        </p:nvSpPr>
        <p:spPr>
          <a:xfrm>
            <a:off x="5896898" y="1956816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b="1" dirty="0">
                <a:solidFill>
                  <a:schemeClr val="tx1"/>
                </a:solidFill>
              </a:rPr>
              <a:t>step 3</a:t>
            </a:r>
          </a:p>
          <a:p>
            <a:r>
              <a:rPr lang="en-US" sz="1700" b="1" dirty="0">
                <a:solidFill>
                  <a:schemeClr val="tx1"/>
                </a:solidFill>
              </a:rPr>
              <a:t>marked</a:t>
            </a:r>
          </a:p>
          <a:p>
            <a:r>
              <a:rPr lang="en-US" sz="17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3" name="Rectangle: Diagonal Corners Snipped 12">
            <a:extLst>
              <a:ext uri="{FF2B5EF4-FFF2-40B4-BE49-F238E27FC236}">
                <a16:creationId xmlns:a16="http://schemas.microsoft.com/office/drawing/2014/main" id="{7CA20FDA-E02D-547B-741A-7B320FC04C01}"/>
              </a:ext>
            </a:extLst>
          </p:cNvPr>
          <p:cNvSpPr/>
          <p:nvPr/>
        </p:nvSpPr>
        <p:spPr>
          <a:xfrm>
            <a:off x="8426247" y="1956816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b="1" dirty="0">
                <a:solidFill>
                  <a:schemeClr val="tx1"/>
                </a:solidFill>
              </a:rPr>
              <a:t>done</a:t>
            </a:r>
          </a:p>
          <a:p>
            <a:r>
              <a:rPr lang="en-US" sz="1700" dirty="0">
                <a:solidFill>
                  <a:schemeClr val="tx1"/>
                </a:solidFill>
              </a:rPr>
              <a:t>marked</a:t>
            </a:r>
          </a:p>
          <a:p>
            <a:r>
              <a:rPr lang="en-US" sz="17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Rectangle: Diagonal Corners Snipped 13">
            <a:extLst>
              <a:ext uri="{FF2B5EF4-FFF2-40B4-BE49-F238E27FC236}">
                <a16:creationId xmlns:a16="http://schemas.microsoft.com/office/drawing/2014/main" id="{EB3F8598-A1B9-546C-E8E2-903CE49FE234}"/>
              </a:ext>
            </a:extLst>
          </p:cNvPr>
          <p:cNvSpPr/>
          <p:nvPr/>
        </p:nvSpPr>
        <p:spPr>
          <a:xfrm>
            <a:off x="8426247" y="3999983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b="1" dirty="0">
                <a:solidFill>
                  <a:schemeClr val="tx1"/>
                </a:solidFill>
              </a:rPr>
              <a:t>step 1</a:t>
            </a:r>
          </a:p>
          <a:p>
            <a:r>
              <a:rPr lang="en-US" sz="1700" dirty="0">
                <a:solidFill>
                  <a:schemeClr val="tx1"/>
                </a:solidFill>
              </a:rPr>
              <a:t>marked</a:t>
            </a:r>
          </a:p>
          <a:p>
            <a:r>
              <a:rPr lang="en-US" sz="17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7" name="Rectangle: Diagonal Corners Snipped 16">
            <a:extLst>
              <a:ext uri="{FF2B5EF4-FFF2-40B4-BE49-F238E27FC236}">
                <a16:creationId xmlns:a16="http://schemas.microsoft.com/office/drawing/2014/main" id="{846290D8-1E53-A429-E42D-509B3976C0DB}"/>
              </a:ext>
            </a:extLst>
          </p:cNvPr>
          <p:cNvSpPr/>
          <p:nvPr/>
        </p:nvSpPr>
        <p:spPr>
          <a:xfrm>
            <a:off x="838200" y="3997881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b="1" dirty="0">
                <a:solidFill>
                  <a:schemeClr val="tx1"/>
                </a:solidFill>
              </a:rPr>
              <a:t>step 1</a:t>
            </a:r>
          </a:p>
          <a:p>
            <a:r>
              <a:rPr lang="en-US" sz="1700" dirty="0">
                <a:solidFill>
                  <a:schemeClr val="tx1"/>
                </a:solidFill>
              </a:rPr>
              <a:t>marked</a:t>
            </a:r>
          </a:p>
          <a:p>
            <a:r>
              <a:rPr lang="en-US" sz="1700" dirty="0">
                <a:solidFill>
                  <a:schemeClr val="tx1"/>
                </a:solidFill>
              </a:rPr>
              <a:t>0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6E3A407-8FB1-AF45-F784-38139C64059C}"/>
              </a:ext>
            </a:extLst>
          </p:cNvPr>
          <p:cNvCxnSpPr/>
          <p:nvPr/>
        </p:nvCxnSpPr>
        <p:spPr>
          <a:xfrm>
            <a:off x="2573594" y="2622216"/>
            <a:ext cx="79395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723FFBE-67BE-250A-FFB7-82CB76F2FF04}"/>
              </a:ext>
            </a:extLst>
          </p:cNvPr>
          <p:cNvCxnSpPr/>
          <p:nvPr/>
        </p:nvCxnSpPr>
        <p:spPr>
          <a:xfrm>
            <a:off x="5102943" y="2622216"/>
            <a:ext cx="79395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9A81FFA-AB7D-614B-4CBE-AE1CDC329FDA}"/>
              </a:ext>
            </a:extLst>
          </p:cNvPr>
          <p:cNvCxnSpPr/>
          <p:nvPr/>
        </p:nvCxnSpPr>
        <p:spPr>
          <a:xfrm>
            <a:off x="7632292" y="2634862"/>
            <a:ext cx="793955" cy="0"/>
          </a:xfrm>
          <a:prstGeom prst="straightConnector1">
            <a:avLst/>
          </a:prstGeom>
          <a:ln w="28575" cap="flat" cmpd="sng" algn="ctr">
            <a:solidFill>
              <a:srgbClr val="70AD47">
                <a:lumMod val="100000"/>
              </a:srgb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052512F-FB45-217A-1180-FDCD75D4BA0D}"/>
              </a:ext>
            </a:extLst>
          </p:cNvPr>
          <p:cNvCxnSpPr/>
          <p:nvPr/>
        </p:nvCxnSpPr>
        <p:spPr>
          <a:xfrm>
            <a:off x="9293944" y="3297643"/>
            <a:ext cx="0" cy="702340"/>
          </a:xfrm>
          <a:prstGeom prst="straightConnector1">
            <a:avLst/>
          </a:prstGeom>
          <a:ln w="28575" cap="flat" cmpd="sng" algn="ctr">
            <a:solidFill>
              <a:srgbClr val="000000">
                <a:lumMod val="100000"/>
              </a:srgbClr>
            </a:solidFill>
            <a:prstDash val="dash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>
                      <a:alpha val="0"/>
                    </a:scrgb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EDE45109-C92D-A3AD-9C95-6B8E0839AA19}"/>
              </a:ext>
            </a:extLst>
          </p:cNvPr>
          <p:cNvCxnSpPr>
            <a:cxnSpLocks/>
          </p:cNvCxnSpPr>
          <p:nvPr/>
        </p:nvCxnSpPr>
        <p:spPr>
          <a:xfrm flipV="1">
            <a:off x="10161641" y="2634862"/>
            <a:ext cx="12700" cy="2027903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428E8BEF-F947-A2F9-A107-FD78C84BD5DC}"/>
              </a:ext>
            </a:extLst>
          </p:cNvPr>
          <p:cNvCxnSpPr/>
          <p:nvPr/>
        </p:nvCxnSpPr>
        <p:spPr>
          <a:xfrm rot="5400000">
            <a:off x="3885127" y="1118413"/>
            <a:ext cx="700238" cy="5058698"/>
          </a:xfrm>
          <a:prstGeom prst="bentConnector3">
            <a:avLst/>
          </a:prstGeom>
          <a:ln w="28575" cap="flat" cmpd="sng" algn="ctr">
            <a:solidFill>
              <a:srgbClr val="ED7D31">
                <a:lumMod val="100000"/>
              </a:srgb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Diagonal Corners Snipped 32">
            <a:extLst>
              <a:ext uri="{FF2B5EF4-FFF2-40B4-BE49-F238E27FC236}">
                <a16:creationId xmlns:a16="http://schemas.microsoft.com/office/drawing/2014/main" id="{9FC1B4CE-E3D6-4ACC-D463-E0174F081881}"/>
              </a:ext>
            </a:extLst>
          </p:cNvPr>
          <p:cNvSpPr/>
          <p:nvPr/>
        </p:nvSpPr>
        <p:spPr>
          <a:xfrm>
            <a:off x="3367549" y="3997881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b="1" dirty="0">
                <a:solidFill>
                  <a:schemeClr val="tx1"/>
                </a:solidFill>
              </a:rPr>
              <a:t>done</a:t>
            </a:r>
          </a:p>
          <a:p>
            <a:r>
              <a:rPr lang="en-US" sz="1700" dirty="0">
                <a:solidFill>
                  <a:schemeClr val="tx1"/>
                </a:solidFill>
              </a:rPr>
              <a:t>marked</a:t>
            </a:r>
          </a:p>
          <a:p>
            <a:r>
              <a:rPr lang="en-US" sz="1700" dirty="0">
                <a:solidFill>
                  <a:schemeClr val="tx1"/>
                </a:solidFill>
              </a:rPr>
              <a:t>0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B56C73D-749F-D4C2-01D5-6EC07B3F1BF2}"/>
              </a:ext>
            </a:extLst>
          </p:cNvPr>
          <p:cNvCxnSpPr>
            <a:cxnSpLocks/>
          </p:cNvCxnSpPr>
          <p:nvPr/>
        </p:nvCxnSpPr>
        <p:spPr>
          <a:xfrm>
            <a:off x="2573594" y="4660663"/>
            <a:ext cx="79395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1526231D-F645-3273-ADD8-107B0322776B}"/>
              </a:ext>
            </a:extLst>
          </p:cNvPr>
          <p:cNvCxnSpPr/>
          <p:nvPr/>
        </p:nvCxnSpPr>
        <p:spPr>
          <a:xfrm rot="5400000">
            <a:off x="2970572" y="4058770"/>
            <a:ext cx="12700" cy="2529349"/>
          </a:xfrm>
          <a:prstGeom prst="bentConnector3">
            <a:avLst>
              <a:gd name="adj1" fmla="val 1800000"/>
            </a:avLst>
          </a:prstGeom>
          <a:ln w="28575" cap="flat" cmpd="sng" algn="ctr">
            <a:solidFill>
              <a:srgbClr val="000000">
                <a:lumMod val="100000"/>
              </a:srgbClr>
            </a:solidFill>
            <a:prstDash val="dash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>
                      <a:alpha val="0"/>
                    </a:scrgb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D28E173-3568-B445-8B12-2CCBB43990F1}"/>
              </a:ext>
            </a:extLst>
          </p:cNvPr>
          <p:cNvSpPr txBox="1"/>
          <p:nvPr/>
        </p:nvSpPr>
        <p:spPr>
          <a:xfrm>
            <a:off x="1127981" y="483369"/>
            <a:ext cx="4806244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2000" dirty="0"/>
              <a:t> </a:t>
            </a:r>
            <a:r>
              <a:rPr lang="en-US" sz="2000" dirty="0" err="1"/>
              <a:t>check_if_thing_marked_done</a:t>
            </a:r>
            <a:endParaRPr lang="en-US" sz="2000" dirty="0"/>
          </a:p>
          <a:p>
            <a:pPr marL="514350" indent="-514350">
              <a:buAutoNum type="arabicPeriod"/>
            </a:pPr>
            <a:r>
              <a:rPr lang="en-US" sz="2000" dirty="0"/>
              <a:t> </a:t>
            </a:r>
            <a:r>
              <a:rPr lang="en-US" sz="2000" dirty="0" err="1">
                <a:solidFill>
                  <a:schemeClr val="accent6"/>
                </a:solidFill>
              </a:rPr>
              <a:t>actually_do_the_thing</a:t>
            </a:r>
            <a:r>
              <a:rPr lang="en-US" sz="2000" dirty="0"/>
              <a:t> || </a:t>
            </a:r>
            <a:r>
              <a:rPr lang="en-US" sz="2000" dirty="0" err="1">
                <a:solidFill>
                  <a:schemeClr val="accent2"/>
                </a:solidFill>
              </a:rPr>
              <a:t>start_over</a:t>
            </a:r>
            <a:endParaRPr lang="en-US" sz="2000" dirty="0">
              <a:solidFill>
                <a:schemeClr val="accent2"/>
              </a:solidFill>
            </a:endParaRPr>
          </a:p>
          <a:p>
            <a:pPr marL="514350" indent="-514350">
              <a:buAutoNum type="arabicPeriod"/>
            </a:pPr>
            <a:r>
              <a:rPr lang="en-US" sz="2000" dirty="0"/>
              <a:t> </a:t>
            </a:r>
            <a:r>
              <a:rPr lang="en-US" sz="2000" dirty="0" err="1"/>
              <a:t>mark_thing_as_done</a:t>
            </a:r>
            <a:endParaRPr lang="en-US" sz="2000" dirty="0"/>
          </a:p>
        </p:txBody>
      </p:sp>
      <p:sp>
        <p:nvSpPr>
          <p:cNvPr id="4" name="Propbox">
            <a:extLst>
              <a:ext uri="{FF2B5EF4-FFF2-40B4-BE49-F238E27FC236}">
                <a16:creationId xmlns:a16="http://schemas.microsoft.com/office/drawing/2014/main" id="{6A113EF8-639B-85AB-4385-1B4AC5AE42A9}"/>
              </a:ext>
            </a:extLst>
          </p:cNvPr>
          <p:cNvSpPr txBox="1"/>
          <p:nvPr/>
        </p:nvSpPr>
        <p:spPr>
          <a:xfrm>
            <a:off x="6309360" y="566928"/>
            <a:ext cx="5155193" cy="830997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71547123">
                  <a:custGeom>
                    <a:avLst/>
                    <a:gdLst>
                      <a:gd name="connsiteX0" fmla="*/ 0 w 6872111"/>
                      <a:gd name="connsiteY0" fmla="*/ 0 h 830997"/>
                      <a:gd name="connsiteX1" fmla="*/ 6872111 w 6872111"/>
                      <a:gd name="connsiteY1" fmla="*/ 0 h 830997"/>
                      <a:gd name="connsiteX2" fmla="*/ 6872111 w 6872111"/>
                      <a:gd name="connsiteY2" fmla="*/ 830997 h 830997"/>
                      <a:gd name="connsiteX3" fmla="*/ 0 w 6872111"/>
                      <a:gd name="connsiteY3" fmla="*/ 830997 h 830997"/>
                      <a:gd name="connsiteX4" fmla="*/ 0 w 6872111"/>
                      <a:gd name="connsiteY4" fmla="*/ 0 h 830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72111" h="830997" extrusionOk="0">
                        <a:moveTo>
                          <a:pt x="0" y="0"/>
                        </a:moveTo>
                        <a:cubicBezTo>
                          <a:pt x="3409536" y="-17457"/>
                          <a:pt x="5594820" y="6879"/>
                          <a:pt x="6872111" y="0"/>
                        </a:cubicBezTo>
                        <a:cubicBezTo>
                          <a:pt x="6807035" y="371326"/>
                          <a:pt x="6822537" y="574029"/>
                          <a:pt x="6872111" y="830997"/>
                        </a:cubicBezTo>
                        <a:cubicBezTo>
                          <a:pt x="5053787" y="888692"/>
                          <a:pt x="1887467" y="775527"/>
                          <a:pt x="0" y="830997"/>
                        </a:cubicBezTo>
                        <a:cubicBezTo>
                          <a:pt x="-40266" y="495145"/>
                          <a:pt x="61619" y="1002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Sometype Mono" panose="020B0009020203030204" pitchFamily="49" charset="0"/>
              </a:rPr>
              <a:t>always (#done ≤ 1)</a:t>
            </a:r>
          </a:p>
          <a:p>
            <a:r>
              <a:rPr lang="en-US" sz="2400" dirty="0">
                <a:solidFill>
                  <a:schemeClr val="accent2"/>
                </a:solidFill>
                <a:latin typeface="Sometype Mono" panose="020B0009020203030204" pitchFamily="49" charset="0"/>
              </a:rPr>
              <a:t>eventually (#done ≥ 1)</a:t>
            </a:r>
            <a:endParaRPr lang="en-US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50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2F6B7-C364-B535-17FC-AA3AFB644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!!dt_title">
            <a:extLst>
              <a:ext uri="{FF2B5EF4-FFF2-40B4-BE49-F238E27FC236}">
                <a16:creationId xmlns:a16="http://schemas.microsoft.com/office/drawing/2014/main" id="{6273FBF9-5C56-4B62-820D-A7CD58004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do_thing</a:t>
            </a:r>
            <a:r>
              <a:rPr lang="en-US" dirty="0"/>
              <a:t> (v 0.2)</a:t>
            </a:r>
          </a:p>
        </p:txBody>
      </p:sp>
      <p:sp>
        <p:nvSpPr>
          <p:cNvPr id="7" name="!!do_thing">
            <a:extLst>
              <a:ext uri="{FF2B5EF4-FFF2-40B4-BE49-F238E27FC236}">
                <a16:creationId xmlns:a16="http://schemas.microsoft.com/office/drawing/2014/main" id="{F12980DC-5BE7-90D3-0E3D-1C41F1C66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err="1"/>
              <a:t>check_if_thing_marked_done</a:t>
            </a:r>
            <a:endParaRPr lang="en-US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 err="1"/>
              <a:t>actually_do_the_thing</a:t>
            </a:r>
            <a:r>
              <a:rPr lang="en-US" dirty="0"/>
              <a:t> || </a:t>
            </a:r>
            <a:r>
              <a:rPr lang="en-US" dirty="0" err="1"/>
              <a:t>start_over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 err="1"/>
              <a:t>mark_thing_as_done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30CE3D6-86A9-3101-A5EC-2D611F0BCFA4}"/>
                  </a:ext>
                </a:extLst>
              </p14:cNvPr>
              <p14:cNvContentPartPr/>
              <p14:nvPr/>
            </p14:nvContentPartPr>
            <p14:xfrm>
              <a:off x="10193400" y="384660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30CE3D6-86A9-3101-A5EC-2D611F0BCFA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84040" y="383724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41141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Word"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256CC-D551-4A46-AC66-DFA548FBC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51488A2C-4818-86EC-B152-D417154FF3BB}"/>
              </a:ext>
            </a:extLst>
          </p:cNvPr>
          <p:cNvSpPr/>
          <p:nvPr/>
        </p:nvSpPr>
        <p:spPr>
          <a:xfrm>
            <a:off x="838200" y="1959434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dirty="0">
                <a:solidFill>
                  <a:schemeClr val="tx1"/>
                </a:solidFill>
              </a:rPr>
              <a:t>step 1</a:t>
            </a:r>
          </a:p>
          <a:p>
            <a:r>
              <a:rPr lang="en-US" sz="1700" dirty="0">
                <a:solidFill>
                  <a:schemeClr val="tx1"/>
                </a:solidFill>
              </a:rPr>
              <a:t>unmarked</a:t>
            </a:r>
          </a:p>
          <a:p>
            <a:r>
              <a:rPr lang="en-US" sz="1700" dirty="0">
                <a:solidFill>
                  <a:schemeClr val="tx1"/>
                </a:solidFill>
              </a:rPr>
              <a:t>#done: 0</a:t>
            </a:r>
          </a:p>
        </p:txBody>
      </p:sp>
      <p:sp>
        <p:nvSpPr>
          <p:cNvPr id="10" name="Rectangle: Diagonal Corners Snipped 9">
            <a:extLst>
              <a:ext uri="{FF2B5EF4-FFF2-40B4-BE49-F238E27FC236}">
                <a16:creationId xmlns:a16="http://schemas.microsoft.com/office/drawing/2014/main" id="{422E585A-30F5-27FB-277E-6F453372144B}"/>
              </a:ext>
            </a:extLst>
          </p:cNvPr>
          <p:cNvSpPr/>
          <p:nvPr/>
        </p:nvSpPr>
        <p:spPr>
          <a:xfrm>
            <a:off x="3367549" y="1959434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b="1" dirty="0">
                <a:solidFill>
                  <a:schemeClr val="tx1"/>
                </a:solidFill>
              </a:rPr>
              <a:t>step 2 </a:t>
            </a:r>
          </a:p>
          <a:p>
            <a:r>
              <a:rPr lang="en-US" sz="1700" dirty="0">
                <a:solidFill>
                  <a:schemeClr val="tx1"/>
                </a:solidFill>
              </a:rPr>
              <a:t>unmarked</a:t>
            </a:r>
          </a:p>
          <a:p>
            <a:r>
              <a:rPr lang="en-US" sz="17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1" name="Rectangle: Diagonal Corners Snipped 10">
            <a:extLst>
              <a:ext uri="{FF2B5EF4-FFF2-40B4-BE49-F238E27FC236}">
                <a16:creationId xmlns:a16="http://schemas.microsoft.com/office/drawing/2014/main" id="{68194D92-5089-FFBF-7ADD-CFBB4BD975D4}"/>
              </a:ext>
            </a:extLst>
          </p:cNvPr>
          <p:cNvSpPr/>
          <p:nvPr/>
        </p:nvSpPr>
        <p:spPr>
          <a:xfrm>
            <a:off x="5896898" y="1956816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b="1" dirty="0">
                <a:solidFill>
                  <a:schemeClr val="tx1"/>
                </a:solidFill>
              </a:rPr>
              <a:t>step 3</a:t>
            </a:r>
          </a:p>
          <a:p>
            <a:r>
              <a:rPr lang="en-US" sz="1700" dirty="0">
                <a:solidFill>
                  <a:schemeClr val="tx1"/>
                </a:solidFill>
              </a:rPr>
              <a:t>unmarked</a:t>
            </a:r>
          </a:p>
          <a:p>
            <a:r>
              <a:rPr lang="en-US" sz="17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Rectangle: Diagonal Corners Snipped 12">
            <a:extLst>
              <a:ext uri="{FF2B5EF4-FFF2-40B4-BE49-F238E27FC236}">
                <a16:creationId xmlns:a16="http://schemas.microsoft.com/office/drawing/2014/main" id="{CB452F6A-AF38-4407-BB9F-926ACCEC4756}"/>
              </a:ext>
            </a:extLst>
          </p:cNvPr>
          <p:cNvSpPr/>
          <p:nvPr/>
        </p:nvSpPr>
        <p:spPr>
          <a:xfrm>
            <a:off x="8426247" y="1956816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b="1" dirty="0">
                <a:solidFill>
                  <a:schemeClr val="tx1"/>
                </a:solidFill>
              </a:rPr>
              <a:t>done</a:t>
            </a:r>
          </a:p>
          <a:p>
            <a:r>
              <a:rPr lang="en-US" sz="1700" b="1" dirty="0">
                <a:solidFill>
                  <a:schemeClr val="tx1"/>
                </a:solidFill>
              </a:rPr>
              <a:t>marked</a:t>
            </a:r>
          </a:p>
          <a:p>
            <a:r>
              <a:rPr lang="en-US" sz="17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Rectangle: Diagonal Corners Snipped 13">
            <a:extLst>
              <a:ext uri="{FF2B5EF4-FFF2-40B4-BE49-F238E27FC236}">
                <a16:creationId xmlns:a16="http://schemas.microsoft.com/office/drawing/2014/main" id="{31113316-C075-BFBE-8F10-4FC7FCC1777A}"/>
              </a:ext>
            </a:extLst>
          </p:cNvPr>
          <p:cNvSpPr/>
          <p:nvPr/>
        </p:nvSpPr>
        <p:spPr>
          <a:xfrm>
            <a:off x="8426247" y="3999983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b="1" dirty="0">
                <a:solidFill>
                  <a:schemeClr val="tx1"/>
                </a:solidFill>
              </a:rPr>
              <a:t>step 1</a:t>
            </a:r>
          </a:p>
          <a:p>
            <a:r>
              <a:rPr lang="en-US" sz="1700" dirty="0">
                <a:solidFill>
                  <a:schemeClr val="tx1"/>
                </a:solidFill>
              </a:rPr>
              <a:t>marked</a:t>
            </a:r>
          </a:p>
          <a:p>
            <a:r>
              <a:rPr lang="en-US" sz="1700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4BF870D-AA6A-D182-79C8-4CA7FDE9136F}"/>
              </a:ext>
            </a:extLst>
          </p:cNvPr>
          <p:cNvCxnSpPr>
            <a:cxnSpLocks/>
          </p:cNvCxnSpPr>
          <p:nvPr/>
        </p:nvCxnSpPr>
        <p:spPr>
          <a:xfrm>
            <a:off x="2573594" y="2622216"/>
            <a:ext cx="79395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84FE532-9F0E-073A-30D6-B760D03ED757}"/>
              </a:ext>
            </a:extLst>
          </p:cNvPr>
          <p:cNvCxnSpPr>
            <a:cxnSpLocks/>
          </p:cNvCxnSpPr>
          <p:nvPr/>
        </p:nvCxnSpPr>
        <p:spPr>
          <a:xfrm>
            <a:off x="5102943" y="2622216"/>
            <a:ext cx="793955" cy="0"/>
          </a:xfrm>
          <a:prstGeom prst="straightConnector1">
            <a:avLst/>
          </a:prstGeom>
          <a:ln w="28575" cap="flat" cmpd="sng" algn="ctr">
            <a:solidFill>
              <a:srgbClr val="70AD47">
                <a:lumMod val="100000"/>
              </a:srgb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BA8167D-E1EB-C84E-066F-03FF12CE71B4}"/>
              </a:ext>
            </a:extLst>
          </p:cNvPr>
          <p:cNvCxnSpPr>
            <a:cxnSpLocks/>
          </p:cNvCxnSpPr>
          <p:nvPr/>
        </p:nvCxnSpPr>
        <p:spPr>
          <a:xfrm>
            <a:off x="7632292" y="2634862"/>
            <a:ext cx="79395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C0ECCB4-A1E5-1869-543F-8C3726BFA25C}"/>
              </a:ext>
            </a:extLst>
          </p:cNvPr>
          <p:cNvCxnSpPr/>
          <p:nvPr/>
        </p:nvCxnSpPr>
        <p:spPr>
          <a:xfrm>
            <a:off x="9293944" y="3297643"/>
            <a:ext cx="0" cy="70234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810BBC3A-534D-4DC5-6D8B-D30D1D1A6689}"/>
              </a:ext>
            </a:extLst>
          </p:cNvPr>
          <p:cNvCxnSpPr>
            <a:cxnSpLocks/>
          </p:cNvCxnSpPr>
          <p:nvPr/>
        </p:nvCxnSpPr>
        <p:spPr>
          <a:xfrm flipV="1">
            <a:off x="10161641" y="2634862"/>
            <a:ext cx="12700" cy="2027903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E4624B2-EB09-C0E2-9DB5-79DBA2F2BA66}"/>
              </a:ext>
            </a:extLst>
          </p:cNvPr>
          <p:cNvSpPr txBox="1"/>
          <p:nvPr/>
        </p:nvSpPr>
        <p:spPr>
          <a:xfrm>
            <a:off x="1127981" y="483369"/>
            <a:ext cx="4806244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2000" dirty="0"/>
              <a:t> </a:t>
            </a:r>
            <a:r>
              <a:rPr lang="en-US" sz="2000" dirty="0" err="1"/>
              <a:t>check_if_thing_marked_done</a:t>
            </a:r>
            <a:endParaRPr lang="en-US" sz="2000" dirty="0"/>
          </a:p>
          <a:p>
            <a:pPr marL="514350" indent="-514350">
              <a:buAutoNum type="arabicPeriod"/>
            </a:pPr>
            <a:r>
              <a:rPr lang="en-US" sz="2000" dirty="0"/>
              <a:t> </a:t>
            </a:r>
            <a:r>
              <a:rPr lang="en-US" sz="2000" dirty="0" err="1">
                <a:solidFill>
                  <a:schemeClr val="accent6"/>
                </a:solidFill>
              </a:rPr>
              <a:t>actually_do_the_thing</a:t>
            </a:r>
            <a:r>
              <a:rPr lang="en-US" sz="2000" dirty="0"/>
              <a:t> || </a:t>
            </a:r>
            <a:r>
              <a:rPr lang="en-US" sz="2000" dirty="0" err="1">
                <a:solidFill>
                  <a:schemeClr val="accent2"/>
                </a:solidFill>
              </a:rPr>
              <a:t>start_over</a:t>
            </a:r>
            <a:endParaRPr lang="en-US" sz="2000" dirty="0">
              <a:solidFill>
                <a:schemeClr val="accent2"/>
              </a:solidFill>
            </a:endParaRPr>
          </a:p>
          <a:p>
            <a:pPr marL="514350" indent="-514350">
              <a:buAutoNum type="arabicPeriod"/>
            </a:pPr>
            <a:r>
              <a:rPr lang="en-US" sz="2000" dirty="0"/>
              <a:t> </a:t>
            </a:r>
            <a:r>
              <a:rPr lang="en-US" sz="2000" dirty="0" err="1"/>
              <a:t>mark_thing_as_done</a:t>
            </a:r>
            <a:endParaRPr lang="en-US" sz="2000" dirty="0"/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2F6F5D3E-37F3-2E26-565D-9C5231F0A1DC}"/>
              </a:ext>
            </a:extLst>
          </p:cNvPr>
          <p:cNvCxnSpPr>
            <a:cxnSpLocks/>
            <a:stCxn id="10" idx="1"/>
            <a:endCxn id="5" idx="1"/>
          </p:cNvCxnSpPr>
          <p:nvPr/>
        </p:nvCxnSpPr>
        <p:spPr>
          <a:xfrm rot="5400000">
            <a:off x="2970572" y="2020323"/>
            <a:ext cx="12700" cy="2529349"/>
          </a:xfrm>
          <a:prstGeom prst="bentConnector3">
            <a:avLst>
              <a:gd name="adj1" fmla="val 1800000"/>
            </a:avLst>
          </a:prstGeom>
          <a:ln w="28575" cap="flat" cmpd="sng" algn="ctr">
            <a:solidFill>
              <a:srgbClr val="ED7D31">
                <a:lumMod val="100000"/>
              </a:srgb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ropbox">
            <a:extLst>
              <a:ext uri="{FF2B5EF4-FFF2-40B4-BE49-F238E27FC236}">
                <a16:creationId xmlns:a16="http://schemas.microsoft.com/office/drawing/2014/main" id="{D91C45D5-5498-5B94-BEE8-1B191E142795}"/>
              </a:ext>
            </a:extLst>
          </p:cNvPr>
          <p:cNvSpPr txBox="1"/>
          <p:nvPr/>
        </p:nvSpPr>
        <p:spPr>
          <a:xfrm>
            <a:off x="6309360" y="566928"/>
            <a:ext cx="5155193" cy="830997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71547123">
                  <a:custGeom>
                    <a:avLst/>
                    <a:gdLst>
                      <a:gd name="connsiteX0" fmla="*/ 0 w 6872111"/>
                      <a:gd name="connsiteY0" fmla="*/ 0 h 830997"/>
                      <a:gd name="connsiteX1" fmla="*/ 6872111 w 6872111"/>
                      <a:gd name="connsiteY1" fmla="*/ 0 h 830997"/>
                      <a:gd name="connsiteX2" fmla="*/ 6872111 w 6872111"/>
                      <a:gd name="connsiteY2" fmla="*/ 830997 h 830997"/>
                      <a:gd name="connsiteX3" fmla="*/ 0 w 6872111"/>
                      <a:gd name="connsiteY3" fmla="*/ 830997 h 830997"/>
                      <a:gd name="connsiteX4" fmla="*/ 0 w 6872111"/>
                      <a:gd name="connsiteY4" fmla="*/ 0 h 830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72111" h="830997" extrusionOk="0">
                        <a:moveTo>
                          <a:pt x="0" y="0"/>
                        </a:moveTo>
                        <a:cubicBezTo>
                          <a:pt x="3409536" y="-17457"/>
                          <a:pt x="5594820" y="6879"/>
                          <a:pt x="6872111" y="0"/>
                        </a:cubicBezTo>
                        <a:cubicBezTo>
                          <a:pt x="6807035" y="371326"/>
                          <a:pt x="6822537" y="574029"/>
                          <a:pt x="6872111" y="830997"/>
                        </a:cubicBezTo>
                        <a:cubicBezTo>
                          <a:pt x="5053787" y="888692"/>
                          <a:pt x="1887467" y="775527"/>
                          <a:pt x="0" y="830997"/>
                        </a:cubicBezTo>
                        <a:cubicBezTo>
                          <a:pt x="-40266" y="495145"/>
                          <a:pt x="61619" y="1002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Sometype Mono" panose="020B0009020203030204" pitchFamily="49" charset="0"/>
              </a:rPr>
              <a:t>always (#done ≤ 1)</a:t>
            </a:r>
          </a:p>
          <a:p>
            <a:r>
              <a:rPr lang="en-US" sz="2400" dirty="0">
                <a:solidFill>
                  <a:schemeClr val="accent2"/>
                </a:solidFill>
                <a:latin typeface="Sometype Mono" panose="020B0009020203030204" pitchFamily="49" charset="0"/>
              </a:rPr>
              <a:t>eventually (#done ≥ 1)</a:t>
            </a:r>
            <a:endParaRPr lang="en-US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04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104F4-E1E7-0726-2589-F5094C658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E7E8767F-7B63-0241-8EFE-4ED115AE1EFE}"/>
              </a:ext>
            </a:extLst>
          </p:cNvPr>
          <p:cNvSpPr/>
          <p:nvPr/>
        </p:nvSpPr>
        <p:spPr>
          <a:xfrm>
            <a:off x="838200" y="1959434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 lnSpcReduction="10000"/>
          </a:bodyPr>
          <a:lstStyle/>
          <a:p>
            <a:r>
              <a:rPr lang="en-US" sz="1700" dirty="0">
                <a:solidFill>
                  <a:srgbClr val="FF0000"/>
                </a:solidFill>
              </a:rPr>
              <a:t>step 1</a:t>
            </a:r>
          </a:p>
          <a:p>
            <a:r>
              <a:rPr lang="en-US" sz="1700" dirty="0">
                <a:solidFill>
                  <a:srgbClr val="00B0F0"/>
                </a:solidFill>
              </a:rPr>
              <a:t>step 1</a:t>
            </a:r>
          </a:p>
          <a:p>
            <a:r>
              <a:rPr lang="en-US" sz="1700" dirty="0">
                <a:solidFill>
                  <a:schemeClr val="tx1"/>
                </a:solidFill>
              </a:rPr>
              <a:t>unmarked</a:t>
            </a:r>
          </a:p>
          <a:p>
            <a:r>
              <a:rPr lang="en-US" sz="1700" dirty="0">
                <a:solidFill>
                  <a:schemeClr val="tx1"/>
                </a:solidFill>
              </a:rPr>
              <a:t>#done: 0</a:t>
            </a:r>
          </a:p>
        </p:txBody>
      </p:sp>
      <p:sp>
        <p:nvSpPr>
          <p:cNvPr id="10" name="Rectangle: Diagonal Corners Snipped 9">
            <a:extLst>
              <a:ext uri="{FF2B5EF4-FFF2-40B4-BE49-F238E27FC236}">
                <a16:creationId xmlns:a16="http://schemas.microsoft.com/office/drawing/2014/main" id="{A0A23F0D-050B-69EC-231A-DB67AE24162D}"/>
              </a:ext>
            </a:extLst>
          </p:cNvPr>
          <p:cNvSpPr/>
          <p:nvPr/>
        </p:nvSpPr>
        <p:spPr>
          <a:xfrm>
            <a:off x="3367549" y="1959434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 lnSpcReduction="10000"/>
          </a:bodyPr>
          <a:lstStyle/>
          <a:p>
            <a:r>
              <a:rPr lang="en-US" sz="1700" dirty="0">
                <a:solidFill>
                  <a:srgbClr val="FF0000"/>
                </a:solidFill>
              </a:rPr>
              <a:t>step 1</a:t>
            </a:r>
          </a:p>
          <a:p>
            <a:r>
              <a:rPr lang="en-US" sz="1700" dirty="0">
                <a:solidFill>
                  <a:srgbClr val="00B0F0"/>
                </a:solidFill>
              </a:rPr>
              <a:t>step 2</a:t>
            </a:r>
          </a:p>
          <a:p>
            <a:r>
              <a:rPr lang="en-US" sz="1700" dirty="0">
                <a:solidFill>
                  <a:schemeClr val="tx1"/>
                </a:solidFill>
              </a:rPr>
              <a:t>unmarked</a:t>
            </a:r>
          </a:p>
          <a:p>
            <a:r>
              <a:rPr lang="en-US" sz="17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1" name="Rectangle: Diagonal Corners Snipped 10">
            <a:extLst>
              <a:ext uri="{FF2B5EF4-FFF2-40B4-BE49-F238E27FC236}">
                <a16:creationId xmlns:a16="http://schemas.microsoft.com/office/drawing/2014/main" id="{A5A88E9F-EB3B-B832-E89C-88A75E03BD0A}"/>
              </a:ext>
            </a:extLst>
          </p:cNvPr>
          <p:cNvSpPr/>
          <p:nvPr/>
        </p:nvSpPr>
        <p:spPr>
          <a:xfrm>
            <a:off x="5896898" y="1956816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step 1</a:t>
            </a:r>
          </a:p>
          <a:p>
            <a:r>
              <a:rPr lang="en-US" dirty="0">
                <a:solidFill>
                  <a:srgbClr val="00B0F0"/>
                </a:solidFill>
              </a:rPr>
              <a:t>step 3</a:t>
            </a:r>
          </a:p>
          <a:p>
            <a:r>
              <a:rPr lang="en-US" dirty="0">
                <a:solidFill>
                  <a:schemeClr val="tx1"/>
                </a:solidFill>
              </a:rPr>
              <a:t>unmarked</a:t>
            </a:r>
          </a:p>
          <a:p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Rectangle: Diagonal Corners Snipped 12">
            <a:extLst>
              <a:ext uri="{FF2B5EF4-FFF2-40B4-BE49-F238E27FC236}">
                <a16:creationId xmlns:a16="http://schemas.microsoft.com/office/drawing/2014/main" id="{B31420FF-4E36-42FF-3B13-E74BC7995726}"/>
              </a:ext>
            </a:extLst>
          </p:cNvPr>
          <p:cNvSpPr/>
          <p:nvPr/>
        </p:nvSpPr>
        <p:spPr>
          <a:xfrm>
            <a:off x="8426247" y="1956816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 lnSpcReduction="10000"/>
          </a:bodyPr>
          <a:lstStyle/>
          <a:p>
            <a:r>
              <a:rPr lang="en-US" sz="1700" dirty="0">
                <a:solidFill>
                  <a:srgbClr val="FF0000"/>
                </a:solidFill>
              </a:rPr>
              <a:t>step 1</a:t>
            </a:r>
          </a:p>
          <a:p>
            <a:r>
              <a:rPr lang="en-US" sz="1700" dirty="0">
                <a:solidFill>
                  <a:srgbClr val="00B0F0"/>
                </a:solidFill>
              </a:rPr>
              <a:t>done</a:t>
            </a:r>
          </a:p>
          <a:p>
            <a:r>
              <a:rPr lang="en-US" sz="1700" b="1" dirty="0">
                <a:solidFill>
                  <a:schemeClr val="tx1"/>
                </a:solidFill>
              </a:rPr>
              <a:t>marked</a:t>
            </a:r>
          </a:p>
          <a:p>
            <a:r>
              <a:rPr lang="en-US" sz="17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Rectangle: Diagonal Corners Snipped 13">
            <a:extLst>
              <a:ext uri="{FF2B5EF4-FFF2-40B4-BE49-F238E27FC236}">
                <a16:creationId xmlns:a16="http://schemas.microsoft.com/office/drawing/2014/main" id="{99777FD4-ACA5-5B86-1E1E-2277A3D86E30}"/>
              </a:ext>
            </a:extLst>
          </p:cNvPr>
          <p:cNvSpPr/>
          <p:nvPr/>
        </p:nvSpPr>
        <p:spPr>
          <a:xfrm>
            <a:off x="8426247" y="3999983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 lnSpcReduction="10000"/>
          </a:bodyPr>
          <a:lstStyle/>
          <a:p>
            <a:r>
              <a:rPr lang="en-US" sz="1700" dirty="0">
                <a:solidFill>
                  <a:srgbClr val="FF0000"/>
                </a:solidFill>
              </a:rPr>
              <a:t>step 3</a:t>
            </a:r>
          </a:p>
          <a:p>
            <a:r>
              <a:rPr lang="en-US" sz="1700" dirty="0">
                <a:solidFill>
                  <a:srgbClr val="00B0F0"/>
                </a:solidFill>
              </a:rPr>
              <a:t>step 3</a:t>
            </a:r>
          </a:p>
          <a:p>
            <a:r>
              <a:rPr lang="en-US" sz="1700" dirty="0">
                <a:solidFill>
                  <a:schemeClr val="tx1"/>
                </a:solidFill>
              </a:rPr>
              <a:t>unmarked</a:t>
            </a:r>
          </a:p>
          <a:p>
            <a:r>
              <a:rPr lang="en-US" sz="17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7" name="Rectangle: Diagonal Corners Snipped 16">
            <a:extLst>
              <a:ext uri="{FF2B5EF4-FFF2-40B4-BE49-F238E27FC236}">
                <a16:creationId xmlns:a16="http://schemas.microsoft.com/office/drawing/2014/main" id="{CF1537D4-6140-0E06-BA32-05907B5D71B7}"/>
              </a:ext>
            </a:extLst>
          </p:cNvPr>
          <p:cNvSpPr/>
          <p:nvPr/>
        </p:nvSpPr>
        <p:spPr>
          <a:xfrm>
            <a:off x="838200" y="3997881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 lnSpcReduction="10000"/>
          </a:bodyPr>
          <a:lstStyle/>
          <a:p>
            <a:r>
              <a:rPr lang="en-US" sz="1700" dirty="0">
                <a:solidFill>
                  <a:srgbClr val="FF0000"/>
                </a:solidFill>
              </a:rPr>
              <a:t>step 2</a:t>
            </a:r>
          </a:p>
          <a:p>
            <a:r>
              <a:rPr lang="en-US" sz="1700" dirty="0">
                <a:solidFill>
                  <a:srgbClr val="00B0F0"/>
                </a:solidFill>
              </a:rPr>
              <a:t>step 1</a:t>
            </a:r>
            <a:endParaRPr lang="en-US" sz="1700" dirty="0">
              <a:solidFill>
                <a:schemeClr val="tx1"/>
              </a:solidFill>
            </a:endParaRPr>
          </a:p>
          <a:p>
            <a:r>
              <a:rPr lang="en-US" sz="1700" dirty="0">
                <a:solidFill>
                  <a:schemeClr val="tx1"/>
                </a:solidFill>
              </a:rPr>
              <a:t>unmarked</a:t>
            </a:r>
          </a:p>
          <a:p>
            <a:r>
              <a:rPr lang="en-US" sz="1700" dirty="0">
                <a:solidFill>
                  <a:schemeClr val="tx1"/>
                </a:solidFill>
              </a:rPr>
              <a:t>0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42F9188-3BA3-12B1-CE02-F02E6E5B2432}"/>
              </a:ext>
            </a:extLst>
          </p:cNvPr>
          <p:cNvCxnSpPr/>
          <p:nvPr/>
        </p:nvCxnSpPr>
        <p:spPr>
          <a:xfrm>
            <a:off x="2573594" y="2622216"/>
            <a:ext cx="793955" cy="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3E7191D-A6F1-04C5-8EE4-6DB26E8EB126}"/>
              </a:ext>
            </a:extLst>
          </p:cNvPr>
          <p:cNvCxnSpPr/>
          <p:nvPr/>
        </p:nvCxnSpPr>
        <p:spPr>
          <a:xfrm>
            <a:off x="5102943" y="2622216"/>
            <a:ext cx="793955" cy="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F28927B-F9BC-F5DF-CEFF-8D108BB6CD35}"/>
              </a:ext>
            </a:extLst>
          </p:cNvPr>
          <p:cNvCxnSpPr/>
          <p:nvPr/>
        </p:nvCxnSpPr>
        <p:spPr>
          <a:xfrm>
            <a:off x="7632292" y="2634862"/>
            <a:ext cx="793955" cy="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Diagonal Corners Snipped 32">
            <a:extLst>
              <a:ext uri="{FF2B5EF4-FFF2-40B4-BE49-F238E27FC236}">
                <a16:creationId xmlns:a16="http://schemas.microsoft.com/office/drawing/2014/main" id="{24D3151B-9C13-6B6D-58D0-76FC103712F0}"/>
              </a:ext>
            </a:extLst>
          </p:cNvPr>
          <p:cNvSpPr/>
          <p:nvPr/>
        </p:nvSpPr>
        <p:spPr>
          <a:xfrm>
            <a:off x="3367549" y="3997881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 lnSpcReduction="10000"/>
          </a:bodyPr>
          <a:lstStyle/>
          <a:p>
            <a:r>
              <a:rPr lang="en-US" sz="1700" dirty="0">
                <a:solidFill>
                  <a:srgbClr val="FF0000"/>
                </a:solidFill>
              </a:rPr>
              <a:t>step 2</a:t>
            </a:r>
          </a:p>
          <a:p>
            <a:r>
              <a:rPr lang="en-US" sz="1700" dirty="0">
                <a:solidFill>
                  <a:srgbClr val="00B0F0"/>
                </a:solidFill>
              </a:rPr>
              <a:t>step 2</a:t>
            </a:r>
          </a:p>
          <a:p>
            <a:r>
              <a:rPr lang="en-US" sz="1700" dirty="0">
                <a:solidFill>
                  <a:schemeClr val="tx1"/>
                </a:solidFill>
              </a:rPr>
              <a:t>unmarked</a:t>
            </a:r>
          </a:p>
          <a:p>
            <a:r>
              <a:rPr lang="en-US" sz="17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8CF784-392A-208D-261D-0897CDF6AA41}"/>
              </a:ext>
            </a:extLst>
          </p:cNvPr>
          <p:cNvSpPr txBox="1"/>
          <p:nvPr/>
        </p:nvSpPr>
        <p:spPr>
          <a:xfrm>
            <a:off x="1127981" y="483369"/>
            <a:ext cx="4806244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2000" dirty="0"/>
              <a:t> </a:t>
            </a:r>
            <a:r>
              <a:rPr lang="en-US" sz="2000" dirty="0" err="1"/>
              <a:t>check_if_thing_marked_done</a:t>
            </a:r>
            <a:endParaRPr lang="en-US" sz="2000" dirty="0"/>
          </a:p>
          <a:p>
            <a:pPr marL="514350" indent="-514350">
              <a:buAutoNum type="arabicPeriod"/>
            </a:pPr>
            <a:r>
              <a:rPr lang="en-US" sz="2000" dirty="0"/>
              <a:t> </a:t>
            </a:r>
            <a:r>
              <a:rPr lang="en-US" sz="2000" dirty="0" err="1"/>
              <a:t>actually_do_the_thing</a:t>
            </a:r>
            <a:endParaRPr lang="en-US" sz="2000" dirty="0"/>
          </a:p>
          <a:p>
            <a:pPr marL="514350" indent="-514350">
              <a:buAutoNum type="arabicPeriod"/>
            </a:pPr>
            <a:r>
              <a:rPr lang="en-US" sz="2000" dirty="0"/>
              <a:t> </a:t>
            </a:r>
            <a:r>
              <a:rPr lang="en-US" sz="2000" dirty="0" err="1"/>
              <a:t>mark_thing_as_done</a:t>
            </a:r>
            <a:endParaRPr lang="en-US" sz="2000" dirty="0"/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C5F6E3B8-15E4-D4D2-2CBB-4DA75AE1E15F}"/>
              </a:ext>
            </a:extLst>
          </p:cNvPr>
          <p:cNvSpPr/>
          <p:nvPr/>
        </p:nvSpPr>
        <p:spPr>
          <a:xfrm>
            <a:off x="5896898" y="3997881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 lnSpcReduction="10000"/>
          </a:bodyPr>
          <a:lstStyle/>
          <a:p>
            <a:r>
              <a:rPr lang="en-US" sz="1700" dirty="0">
                <a:solidFill>
                  <a:srgbClr val="FF0000"/>
                </a:solidFill>
              </a:rPr>
              <a:t>step 2</a:t>
            </a:r>
          </a:p>
          <a:p>
            <a:r>
              <a:rPr lang="en-US" sz="1700" dirty="0">
                <a:solidFill>
                  <a:srgbClr val="00B0F0"/>
                </a:solidFill>
              </a:rPr>
              <a:t>step 3</a:t>
            </a:r>
          </a:p>
          <a:p>
            <a:r>
              <a:rPr lang="en-US" sz="1700" dirty="0">
                <a:solidFill>
                  <a:schemeClr val="tx1"/>
                </a:solidFill>
              </a:rPr>
              <a:t>unmarked</a:t>
            </a:r>
          </a:p>
          <a:p>
            <a:r>
              <a:rPr lang="en-US" sz="1700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461B50C-7467-EB0D-E08E-00F586ACB36C}"/>
              </a:ext>
            </a:extLst>
          </p:cNvPr>
          <p:cNvCxnSpPr>
            <a:stCxn id="5" idx="1"/>
            <a:endCxn id="17" idx="3"/>
          </p:cNvCxnSpPr>
          <p:nvPr/>
        </p:nvCxnSpPr>
        <p:spPr>
          <a:xfrm>
            <a:off x="1705897" y="3284997"/>
            <a:ext cx="0" cy="7128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E21F4BD-F0E0-556C-7BCE-FE68670B16B7}"/>
              </a:ext>
            </a:extLst>
          </p:cNvPr>
          <p:cNvCxnSpPr>
            <a:stCxn id="10" idx="1"/>
            <a:endCxn id="33" idx="3"/>
          </p:cNvCxnSpPr>
          <p:nvPr/>
        </p:nvCxnSpPr>
        <p:spPr>
          <a:xfrm>
            <a:off x="4235246" y="3284997"/>
            <a:ext cx="0" cy="7128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D850713-ACCD-B94A-9CFB-96BB9C16EF7E}"/>
              </a:ext>
            </a:extLst>
          </p:cNvPr>
          <p:cNvCxnSpPr>
            <a:stCxn id="11" idx="1"/>
            <a:endCxn id="6" idx="3"/>
          </p:cNvCxnSpPr>
          <p:nvPr/>
        </p:nvCxnSpPr>
        <p:spPr>
          <a:xfrm>
            <a:off x="6764595" y="3282379"/>
            <a:ext cx="0" cy="71550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E8D461F-714B-A6CC-16F4-4CDF05B1800F}"/>
              </a:ext>
            </a:extLst>
          </p:cNvPr>
          <p:cNvCxnSpPr>
            <a:stCxn id="33" idx="0"/>
            <a:endCxn id="6" idx="2"/>
          </p:cNvCxnSpPr>
          <p:nvPr/>
        </p:nvCxnSpPr>
        <p:spPr>
          <a:xfrm>
            <a:off x="5102943" y="4660663"/>
            <a:ext cx="793955" cy="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AFC0F55-448D-E5D0-63BD-D5255A9638AE}"/>
              </a:ext>
            </a:extLst>
          </p:cNvPr>
          <p:cNvCxnSpPr>
            <a:stCxn id="17" idx="0"/>
            <a:endCxn id="33" idx="2"/>
          </p:cNvCxnSpPr>
          <p:nvPr/>
        </p:nvCxnSpPr>
        <p:spPr>
          <a:xfrm>
            <a:off x="2573594" y="4660663"/>
            <a:ext cx="793955" cy="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240D11D-7F86-8D87-0580-9A2074994058}"/>
              </a:ext>
            </a:extLst>
          </p:cNvPr>
          <p:cNvCxnSpPr>
            <a:stCxn id="6" idx="0"/>
            <a:endCxn id="14" idx="2"/>
          </p:cNvCxnSpPr>
          <p:nvPr/>
        </p:nvCxnSpPr>
        <p:spPr>
          <a:xfrm>
            <a:off x="7632292" y="4660663"/>
            <a:ext cx="793955" cy="210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FF564AC-8314-9B77-D794-FBAC469B72D5}"/>
              </a:ext>
            </a:extLst>
          </p:cNvPr>
          <p:cNvSpPr txBox="1"/>
          <p:nvPr/>
        </p:nvSpPr>
        <p:spPr>
          <a:xfrm>
            <a:off x="220535" y="584632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2x</a:t>
            </a:r>
            <a:endParaRPr lang="en-US" dirty="0"/>
          </a:p>
        </p:txBody>
      </p:sp>
      <p:sp>
        <p:nvSpPr>
          <p:cNvPr id="2" name="Propbox">
            <a:extLst>
              <a:ext uri="{FF2B5EF4-FFF2-40B4-BE49-F238E27FC236}">
                <a16:creationId xmlns:a16="http://schemas.microsoft.com/office/drawing/2014/main" id="{3B6EAA93-41BC-CECC-7C89-E32AB3EFDD22}"/>
              </a:ext>
            </a:extLst>
          </p:cNvPr>
          <p:cNvSpPr txBox="1"/>
          <p:nvPr/>
        </p:nvSpPr>
        <p:spPr>
          <a:xfrm>
            <a:off x="6309360" y="566928"/>
            <a:ext cx="5155193" cy="830997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71547123">
                  <a:custGeom>
                    <a:avLst/>
                    <a:gdLst>
                      <a:gd name="connsiteX0" fmla="*/ 0 w 6872111"/>
                      <a:gd name="connsiteY0" fmla="*/ 0 h 830997"/>
                      <a:gd name="connsiteX1" fmla="*/ 6872111 w 6872111"/>
                      <a:gd name="connsiteY1" fmla="*/ 0 h 830997"/>
                      <a:gd name="connsiteX2" fmla="*/ 6872111 w 6872111"/>
                      <a:gd name="connsiteY2" fmla="*/ 830997 h 830997"/>
                      <a:gd name="connsiteX3" fmla="*/ 0 w 6872111"/>
                      <a:gd name="connsiteY3" fmla="*/ 830997 h 830997"/>
                      <a:gd name="connsiteX4" fmla="*/ 0 w 6872111"/>
                      <a:gd name="connsiteY4" fmla="*/ 0 h 830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72111" h="830997" extrusionOk="0">
                        <a:moveTo>
                          <a:pt x="0" y="0"/>
                        </a:moveTo>
                        <a:cubicBezTo>
                          <a:pt x="3409536" y="-17457"/>
                          <a:pt x="5594820" y="6879"/>
                          <a:pt x="6872111" y="0"/>
                        </a:cubicBezTo>
                        <a:cubicBezTo>
                          <a:pt x="6807035" y="371326"/>
                          <a:pt x="6822537" y="574029"/>
                          <a:pt x="6872111" y="830997"/>
                        </a:cubicBezTo>
                        <a:cubicBezTo>
                          <a:pt x="5053787" y="888692"/>
                          <a:pt x="1887467" y="775527"/>
                          <a:pt x="0" y="830997"/>
                        </a:cubicBezTo>
                        <a:cubicBezTo>
                          <a:pt x="-40266" y="495145"/>
                          <a:pt x="61619" y="1002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ometype Mono" panose="020B0009020203030204" pitchFamily="49" charset="0"/>
              </a:rPr>
              <a:t>always (#done ≤ 1)</a:t>
            </a:r>
          </a:p>
          <a:p>
            <a:r>
              <a:rPr lang="en-US" sz="2400" dirty="0">
                <a:latin typeface="Sometype Mono" panose="020B0009020203030204" pitchFamily="49" charset="0"/>
              </a:rPr>
              <a:t>eventually (#done ≥ 1)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22178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3" grpId="0" animBg="1"/>
      <p:bldP spid="14" grpId="0" animBg="1"/>
      <p:bldP spid="17" grpId="0" animBg="1"/>
      <p:bldP spid="33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9462D40-668B-4475-C53F-4911A879D0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00100" y="6278336"/>
            <a:ext cx="7486650" cy="57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4BD7A1B-B942-A6A8-10CA-E2538E2865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80639" y="0"/>
            <a:ext cx="6830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1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14:flythrough dir="out"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33ACC-29F8-F84F-336E-C04A15B25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35F2A1-FB99-1185-DE51-D2861ADBD53D}"/>
              </a:ext>
            </a:extLst>
          </p:cNvPr>
          <p:cNvSpPr/>
          <p:nvPr/>
        </p:nvSpPr>
        <p:spPr>
          <a:xfrm>
            <a:off x="800100" y="6278336"/>
            <a:ext cx="7486650" cy="57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odel-checker00000189">
            <a:hlinkClick r:id="" action="ppaction://media"/>
            <a:extLst>
              <a:ext uri="{FF2B5EF4-FFF2-40B4-BE49-F238E27FC236}">
                <a16:creationId xmlns:a16="http://schemas.microsoft.com/office/drawing/2014/main" id="{ECEB64CB-C069-3CF1-E153-07FD168942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2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8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622B01-2479-347A-47C3-A3087CC21031}"/>
              </a:ext>
            </a:extLst>
          </p:cNvPr>
          <p:cNvSpPr/>
          <p:nvPr/>
        </p:nvSpPr>
        <p:spPr>
          <a:xfrm>
            <a:off x="800100" y="6278336"/>
            <a:ext cx="7486650" cy="57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odel-checker00000422">
            <a:hlinkClick r:id="" action="ppaction://media"/>
            <a:extLst>
              <a:ext uri="{FF2B5EF4-FFF2-40B4-BE49-F238E27FC236}">
                <a16:creationId xmlns:a16="http://schemas.microsoft.com/office/drawing/2014/main" id="{01ACF956-7723-5313-8BC5-CA7771FCBA0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320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4906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2B9A73-DF53-4ECE-CFB3-A5FF54FBC4F3}"/>
              </a:ext>
            </a:extLst>
          </p:cNvPr>
          <p:cNvSpPr/>
          <p:nvPr/>
        </p:nvSpPr>
        <p:spPr>
          <a:xfrm>
            <a:off x="800100" y="6278336"/>
            <a:ext cx="7486650" cy="57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model-checker00000722">
            <a:hlinkClick r:id="" action="ppaction://media"/>
            <a:extLst>
              <a:ext uri="{FF2B5EF4-FFF2-40B4-BE49-F238E27FC236}">
                <a16:creationId xmlns:a16="http://schemas.microsoft.com/office/drawing/2014/main" id="{5FAE482A-6D30-4773-FFCE-A3339EF6DCE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320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359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B8F1996-6478-B1BC-D714-44AD2FE83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Nondeterminism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C4A061-CE54-33D1-9C0D-08B296C3A7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 = rand(1, 1000)</a:t>
            </a:r>
          </a:p>
          <a:p>
            <a:r>
              <a:rPr lang="en-US" dirty="0"/>
              <a:t>y = rand(1, 1000)</a:t>
            </a:r>
          </a:p>
          <a:p>
            <a:r>
              <a:rPr lang="en-US" dirty="0"/>
              <a:t>z = rand(1, 1000)</a:t>
            </a:r>
          </a:p>
          <a:p>
            <a:r>
              <a:rPr lang="en-US" dirty="0"/>
              <a:t>if x + y + z == 3:</a:t>
            </a:r>
          </a:p>
          <a:p>
            <a:r>
              <a:rPr lang="en-US" dirty="0"/>
              <a:t>  </a:t>
            </a:r>
            <a:r>
              <a:rPr lang="en-US" dirty="0" err="1"/>
              <a:t>erase_hard_drive</a:t>
            </a:r>
            <a:r>
              <a:rPr lang="en-US" dirty="0"/>
              <a:t>()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477A5261-0C14-8B07-8CAF-4D09FEA6B621}"/>
              </a:ext>
            </a:extLst>
          </p:cNvPr>
          <p:cNvSpPr txBox="1">
            <a:spLocks/>
          </p:cNvSpPr>
          <p:nvPr/>
        </p:nvSpPr>
        <p:spPr>
          <a:xfrm>
            <a:off x="4572000" y="1825625"/>
            <a:ext cx="400050" cy="1508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ometype Mono" panose="020B0009020203030204" pitchFamily="49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/>
                </a:solidFill>
              </a:rPr>
              <a:t>1</a:t>
            </a:r>
          </a:p>
          <a:p>
            <a:r>
              <a:rPr lang="en-US" dirty="0">
                <a:solidFill>
                  <a:schemeClr val="accent2"/>
                </a:solidFill>
              </a:rPr>
              <a:t>1</a:t>
            </a:r>
          </a:p>
          <a:p>
            <a:r>
              <a:rPr lang="en-US" dirty="0">
                <a:solidFill>
                  <a:schemeClr val="accent2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3016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2DF24-D6AD-9B1D-984F-4AA7E938A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3A9D5EA1-01B1-01AF-B77E-8D3176320208}"/>
              </a:ext>
            </a:extLst>
          </p:cNvPr>
          <p:cNvSpPr/>
          <p:nvPr/>
        </p:nvSpPr>
        <p:spPr>
          <a:xfrm>
            <a:off x="844550" y="1946449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dirty="0">
                <a:solidFill>
                  <a:schemeClr val="tx1"/>
                </a:solidFill>
              </a:rPr>
              <a:t>step 1</a:t>
            </a:r>
          </a:p>
          <a:p>
            <a:r>
              <a:rPr lang="en-US" sz="1700" dirty="0">
                <a:solidFill>
                  <a:schemeClr val="tx1"/>
                </a:solidFill>
              </a:rPr>
              <a:t>unmarked</a:t>
            </a:r>
          </a:p>
          <a:p>
            <a:r>
              <a:rPr lang="en-US" sz="17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0" name="Rectangle: Diagonal Corners Snipped 9">
            <a:extLst>
              <a:ext uri="{FF2B5EF4-FFF2-40B4-BE49-F238E27FC236}">
                <a16:creationId xmlns:a16="http://schemas.microsoft.com/office/drawing/2014/main" id="{55649F63-CC07-E959-06E3-CC6173E4FB4C}"/>
              </a:ext>
            </a:extLst>
          </p:cNvPr>
          <p:cNvSpPr/>
          <p:nvPr/>
        </p:nvSpPr>
        <p:spPr>
          <a:xfrm>
            <a:off x="3367549" y="1959434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b="1" dirty="0">
                <a:solidFill>
                  <a:schemeClr val="tx1"/>
                </a:solidFill>
              </a:rPr>
              <a:t>step 2</a:t>
            </a:r>
          </a:p>
          <a:p>
            <a:r>
              <a:rPr lang="en-US" sz="1700" dirty="0">
                <a:solidFill>
                  <a:schemeClr val="tx1"/>
                </a:solidFill>
              </a:rPr>
              <a:t>unmarked</a:t>
            </a:r>
          </a:p>
          <a:p>
            <a:r>
              <a:rPr lang="en-US" sz="17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1" name="Rectangle: Diagonal Corners Snipped 10">
            <a:extLst>
              <a:ext uri="{FF2B5EF4-FFF2-40B4-BE49-F238E27FC236}">
                <a16:creationId xmlns:a16="http://schemas.microsoft.com/office/drawing/2014/main" id="{B965A198-51C5-50DF-4E3D-567BDED18EC7}"/>
              </a:ext>
            </a:extLst>
          </p:cNvPr>
          <p:cNvSpPr/>
          <p:nvPr/>
        </p:nvSpPr>
        <p:spPr>
          <a:xfrm>
            <a:off x="5896898" y="1956816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b="1" dirty="0">
                <a:solidFill>
                  <a:schemeClr val="tx1"/>
                </a:solidFill>
              </a:rPr>
              <a:t>step 3</a:t>
            </a:r>
          </a:p>
          <a:p>
            <a:r>
              <a:rPr lang="en-US" sz="1700" dirty="0">
                <a:solidFill>
                  <a:schemeClr val="tx1"/>
                </a:solidFill>
              </a:rPr>
              <a:t>unmarked</a:t>
            </a:r>
          </a:p>
          <a:p>
            <a:r>
              <a:rPr lang="en-US" sz="17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Rectangle: Diagonal Corners Snipped 12">
            <a:extLst>
              <a:ext uri="{FF2B5EF4-FFF2-40B4-BE49-F238E27FC236}">
                <a16:creationId xmlns:a16="http://schemas.microsoft.com/office/drawing/2014/main" id="{7A23DE37-7C78-503C-B304-A9D2FB7E59FA}"/>
              </a:ext>
            </a:extLst>
          </p:cNvPr>
          <p:cNvSpPr/>
          <p:nvPr/>
        </p:nvSpPr>
        <p:spPr>
          <a:xfrm>
            <a:off x="8426247" y="1956816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b="1" dirty="0">
                <a:solidFill>
                  <a:schemeClr val="tx1"/>
                </a:solidFill>
              </a:rPr>
              <a:t>done</a:t>
            </a:r>
          </a:p>
          <a:p>
            <a:r>
              <a:rPr lang="en-US" sz="1700" b="1" dirty="0">
                <a:solidFill>
                  <a:schemeClr val="tx1"/>
                </a:solidFill>
              </a:rPr>
              <a:t>marked</a:t>
            </a:r>
          </a:p>
          <a:p>
            <a:r>
              <a:rPr lang="en-US" sz="17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Rectangle: Diagonal Corners Snipped 13">
            <a:extLst>
              <a:ext uri="{FF2B5EF4-FFF2-40B4-BE49-F238E27FC236}">
                <a16:creationId xmlns:a16="http://schemas.microsoft.com/office/drawing/2014/main" id="{822AC65A-3AD2-AB34-A917-A76A31E3067F}"/>
              </a:ext>
            </a:extLst>
          </p:cNvPr>
          <p:cNvSpPr/>
          <p:nvPr/>
        </p:nvSpPr>
        <p:spPr>
          <a:xfrm>
            <a:off x="8426247" y="3999983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b="1" dirty="0">
                <a:solidFill>
                  <a:schemeClr val="tx1"/>
                </a:solidFill>
              </a:rPr>
              <a:t>step 1</a:t>
            </a:r>
          </a:p>
          <a:p>
            <a:r>
              <a:rPr lang="en-US" sz="1700" dirty="0">
                <a:solidFill>
                  <a:schemeClr val="tx1"/>
                </a:solidFill>
              </a:rPr>
              <a:t>marked</a:t>
            </a:r>
          </a:p>
          <a:p>
            <a:r>
              <a:rPr lang="en-US" sz="1700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6E95478-BCB5-B66E-AD2C-0F576380CDE6}"/>
              </a:ext>
            </a:extLst>
          </p:cNvPr>
          <p:cNvCxnSpPr>
            <a:cxnSpLocks/>
          </p:cNvCxnSpPr>
          <p:nvPr/>
        </p:nvCxnSpPr>
        <p:spPr>
          <a:xfrm>
            <a:off x="2573594" y="2622216"/>
            <a:ext cx="79395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842BC41-8F94-C018-9957-2BA052DDCC16}"/>
              </a:ext>
            </a:extLst>
          </p:cNvPr>
          <p:cNvCxnSpPr>
            <a:cxnSpLocks/>
          </p:cNvCxnSpPr>
          <p:nvPr/>
        </p:nvCxnSpPr>
        <p:spPr>
          <a:xfrm>
            <a:off x="5102943" y="2622216"/>
            <a:ext cx="793955" cy="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546EF1A-B928-D4C7-EA9A-294371EF254C}"/>
              </a:ext>
            </a:extLst>
          </p:cNvPr>
          <p:cNvCxnSpPr>
            <a:cxnSpLocks/>
          </p:cNvCxnSpPr>
          <p:nvPr/>
        </p:nvCxnSpPr>
        <p:spPr>
          <a:xfrm>
            <a:off x="7632292" y="2634862"/>
            <a:ext cx="79395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8AFD8CA-ED9B-26D2-3AB1-FACE3953BCBE}"/>
              </a:ext>
            </a:extLst>
          </p:cNvPr>
          <p:cNvCxnSpPr/>
          <p:nvPr/>
        </p:nvCxnSpPr>
        <p:spPr>
          <a:xfrm>
            <a:off x="9293944" y="3297643"/>
            <a:ext cx="0" cy="702340"/>
          </a:xfrm>
          <a:prstGeom prst="straightConnector1">
            <a:avLst/>
          </a:prstGeom>
          <a:ln w="28575" cap="flat" cmpd="sng" algn="ctr">
            <a:solidFill>
              <a:srgbClr val="000000">
                <a:lumMod val="100000"/>
              </a:srgbClr>
            </a:solidFill>
            <a:prstDash val="dash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9BC1FEA8-08E3-7A56-7734-9422DDE15861}"/>
              </a:ext>
            </a:extLst>
          </p:cNvPr>
          <p:cNvCxnSpPr>
            <a:cxnSpLocks/>
          </p:cNvCxnSpPr>
          <p:nvPr/>
        </p:nvCxnSpPr>
        <p:spPr>
          <a:xfrm flipV="1">
            <a:off x="10161641" y="2634862"/>
            <a:ext cx="12700" cy="2027903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8013640-E085-04B3-3593-9FA11A7AC773}"/>
              </a:ext>
            </a:extLst>
          </p:cNvPr>
          <p:cNvSpPr txBox="1"/>
          <p:nvPr/>
        </p:nvSpPr>
        <p:spPr>
          <a:xfrm>
            <a:off x="1127981" y="483369"/>
            <a:ext cx="4806244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2000" dirty="0"/>
              <a:t> </a:t>
            </a:r>
            <a:r>
              <a:rPr lang="en-US" sz="2000" dirty="0" err="1"/>
              <a:t>check_if_thing_marked_done</a:t>
            </a:r>
            <a:endParaRPr lang="en-US" sz="2000" dirty="0"/>
          </a:p>
          <a:p>
            <a:pPr marL="514350" indent="-514350">
              <a:buAutoNum type="arabicPeriod"/>
            </a:pPr>
            <a:r>
              <a:rPr lang="en-US" sz="2000" dirty="0"/>
              <a:t> </a:t>
            </a:r>
            <a:r>
              <a:rPr lang="en-US" sz="2000" dirty="0" err="1">
                <a:solidFill>
                  <a:schemeClr val="accent6"/>
                </a:solidFill>
              </a:rPr>
              <a:t>actually_do_the_thing</a:t>
            </a:r>
            <a:r>
              <a:rPr lang="en-US" sz="2000" dirty="0">
                <a:solidFill>
                  <a:schemeClr val="accent6"/>
                </a:solidFill>
              </a:rPr>
              <a:t> </a:t>
            </a:r>
            <a:r>
              <a:rPr lang="en-US" sz="2000" dirty="0"/>
              <a:t>|| </a:t>
            </a:r>
            <a:r>
              <a:rPr lang="en-US" sz="2000" dirty="0" err="1">
                <a:solidFill>
                  <a:schemeClr val="accent2"/>
                </a:solidFill>
              </a:rPr>
              <a:t>start_over</a:t>
            </a:r>
            <a:endParaRPr lang="en-US" sz="2000" dirty="0">
              <a:solidFill>
                <a:schemeClr val="accent2"/>
              </a:solidFill>
            </a:endParaRPr>
          </a:p>
          <a:p>
            <a:pPr marL="514350" indent="-514350">
              <a:buAutoNum type="arabicPeriod"/>
            </a:pPr>
            <a:r>
              <a:rPr lang="en-US" sz="2000" dirty="0"/>
              <a:t> </a:t>
            </a:r>
            <a:r>
              <a:rPr lang="en-US" sz="2000" dirty="0" err="1"/>
              <a:t>mark_thing_as_done</a:t>
            </a:r>
            <a:endParaRPr lang="en-US" sz="2000" dirty="0"/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373E4107-00C6-5E81-48F8-E5C5B85FF268}"/>
              </a:ext>
            </a:extLst>
          </p:cNvPr>
          <p:cNvCxnSpPr>
            <a:cxnSpLocks/>
            <a:stCxn id="10" idx="1"/>
            <a:endCxn id="5" idx="1"/>
          </p:cNvCxnSpPr>
          <p:nvPr/>
        </p:nvCxnSpPr>
        <p:spPr>
          <a:xfrm rot="5400000" flipH="1">
            <a:off x="2967254" y="2017006"/>
            <a:ext cx="12985" cy="2522999"/>
          </a:xfrm>
          <a:prstGeom prst="bentConnector3">
            <a:avLst>
              <a:gd name="adj1" fmla="val -1760493"/>
            </a:avLst>
          </a:prstGeom>
          <a:ln w="28575" cap="flat" cmpd="sng" algn="ctr">
            <a:solidFill>
              <a:srgbClr val="ED7D31">
                <a:lumMod val="100000"/>
              </a:srgb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rrent State">
            <a:extLst>
              <a:ext uri="{FF2B5EF4-FFF2-40B4-BE49-F238E27FC236}">
                <a16:creationId xmlns:a16="http://schemas.microsoft.com/office/drawing/2014/main" id="{532E8471-3C8D-3267-AD74-DA35F72BB777}"/>
              </a:ext>
            </a:extLst>
          </p:cNvPr>
          <p:cNvSpPr/>
          <p:nvPr/>
        </p:nvSpPr>
        <p:spPr>
          <a:xfrm>
            <a:off x="718457" y="1845129"/>
            <a:ext cx="2032000" cy="1497406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ropbox">
            <a:extLst>
              <a:ext uri="{FF2B5EF4-FFF2-40B4-BE49-F238E27FC236}">
                <a16:creationId xmlns:a16="http://schemas.microsoft.com/office/drawing/2014/main" id="{43C9371F-5893-E92B-F02C-ADC8A832F31A}"/>
              </a:ext>
            </a:extLst>
          </p:cNvPr>
          <p:cNvSpPr txBox="1"/>
          <p:nvPr/>
        </p:nvSpPr>
        <p:spPr>
          <a:xfrm>
            <a:off x="6309360" y="566928"/>
            <a:ext cx="5155193" cy="830997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71547123">
                  <a:custGeom>
                    <a:avLst/>
                    <a:gdLst>
                      <a:gd name="connsiteX0" fmla="*/ 0 w 6872111"/>
                      <a:gd name="connsiteY0" fmla="*/ 0 h 830997"/>
                      <a:gd name="connsiteX1" fmla="*/ 6872111 w 6872111"/>
                      <a:gd name="connsiteY1" fmla="*/ 0 h 830997"/>
                      <a:gd name="connsiteX2" fmla="*/ 6872111 w 6872111"/>
                      <a:gd name="connsiteY2" fmla="*/ 830997 h 830997"/>
                      <a:gd name="connsiteX3" fmla="*/ 0 w 6872111"/>
                      <a:gd name="connsiteY3" fmla="*/ 830997 h 830997"/>
                      <a:gd name="connsiteX4" fmla="*/ 0 w 6872111"/>
                      <a:gd name="connsiteY4" fmla="*/ 0 h 830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72111" h="830997" extrusionOk="0">
                        <a:moveTo>
                          <a:pt x="0" y="0"/>
                        </a:moveTo>
                        <a:cubicBezTo>
                          <a:pt x="3409536" y="-17457"/>
                          <a:pt x="5594820" y="6879"/>
                          <a:pt x="6872111" y="0"/>
                        </a:cubicBezTo>
                        <a:cubicBezTo>
                          <a:pt x="6807035" y="371326"/>
                          <a:pt x="6822537" y="574029"/>
                          <a:pt x="6872111" y="830997"/>
                        </a:cubicBezTo>
                        <a:cubicBezTo>
                          <a:pt x="5053787" y="888692"/>
                          <a:pt x="1887467" y="775527"/>
                          <a:pt x="0" y="830997"/>
                        </a:cubicBezTo>
                        <a:cubicBezTo>
                          <a:pt x="-40266" y="495145"/>
                          <a:pt x="61619" y="1002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Sometype Mono" panose="020B0009020203030204" pitchFamily="49" charset="0"/>
              </a:rPr>
              <a:t>always (#done ≤ 1)</a:t>
            </a:r>
          </a:p>
          <a:p>
            <a:r>
              <a:rPr lang="en-US" sz="2400" dirty="0">
                <a:solidFill>
                  <a:schemeClr val="accent6"/>
                </a:solidFill>
                <a:latin typeface="Sometype Mono" panose="020B0009020203030204" pitchFamily="49" charset="0"/>
              </a:rPr>
              <a:t>eventually (#done ≥ 1)</a:t>
            </a: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7" name="Current State">
            <a:extLst>
              <a:ext uri="{FF2B5EF4-FFF2-40B4-BE49-F238E27FC236}">
                <a16:creationId xmlns:a16="http://schemas.microsoft.com/office/drawing/2014/main" id="{0E25F2FD-A79B-66E2-F854-B48FC44C73E5}"/>
              </a:ext>
            </a:extLst>
          </p:cNvPr>
          <p:cNvSpPr/>
          <p:nvPr/>
        </p:nvSpPr>
        <p:spPr>
          <a:xfrm>
            <a:off x="3197036" y="1845129"/>
            <a:ext cx="2032000" cy="1497406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59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4" grpId="4" animBg="1"/>
      <p:bldP spid="7" grpId="0" animBg="1"/>
      <p:bldP spid="7" grpId="1" animBg="1"/>
      <p:bldP spid="7" grpId="2" animBg="1"/>
      <p:bldP spid="7" grpId="3" animBg="1"/>
      <p:bldP spid="7" grpId="4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8385272-CE57-FD64-CCF0-D525A8165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AC7B8D66-CACA-D145-24EC-4D1F0FDEEE34}"/>
              </a:ext>
            </a:extLst>
          </p:cNvPr>
          <p:cNvSpPr/>
          <p:nvPr/>
        </p:nvSpPr>
        <p:spPr>
          <a:xfrm>
            <a:off x="844550" y="1946449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step 1</a:t>
            </a:r>
          </a:p>
          <a:p>
            <a:r>
              <a:rPr lang="en-US" dirty="0">
                <a:solidFill>
                  <a:schemeClr val="tx1"/>
                </a:solidFill>
              </a:rPr>
              <a:t>unmarked</a:t>
            </a:r>
          </a:p>
          <a:p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0" name="Rectangle: Diagonal Corners Snipped 9">
            <a:extLst>
              <a:ext uri="{FF2B5EF4-FFF2-40B4-BE49-F238E27FC236}">
                <a16:creationId xmlns:a16="http://schemas.microsoft.com/office/drawing/2014/main" id="{60FBE979-FAA5-0B7A-49BF-BF4AC1927629}"/>
              </a:ext>
            </a:extLst>
          </p:cNvPr>
          <p:cNvSpPr/>
          <p:nvPr/>
        </p:nvSpPr>
        <p:spPr>
          <a:xfrm>
            <a:off x="3367549" y="1959434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b="1" dirty="0">
                <a:solidFill>
                  <a:schemeClr val="tx1"/>
                </a:solidFill>
              </a:rPr>
              <a:t>step 2</a:t>
            </a:r>
          </a:p>
          <a:p>
            <a:r>
              <a:rPr lang="en-US" sz="1600" dirty="0">
                <a:solidFill>
                  <a:schemeClr val="tx1"/>
                </a:solidFill>
              </a:rPr>
              <a:t>unmarked</a:t>
            </a:r>
            <a:endParaRPr lang="en-US" sz="1700" dirty="0">
              <a:solidFill>
                <a:schemeClr val="tx1"/>
              </a:solidFill>
            </a:endParaRPr>
          </a:p>
          <a:p>
            <a:r>
              <a:rPr lang="en-US" sz="17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1" name="Rectangle: Diagonal Corners Snipped 10">
            <a:extLst>
              <a:ext uri="{FF2B5EF4-FFF2-40B4-BE49-F238E27FC236}">
                <a16:creationId xmlns:a16="http://schemas.microsoft.com/office/drawing/2014/main" id="{DE4B1A34-7A95-D63C-F072-B5936E731FF2}"/>
              </a:ext>
            </a:extLst>
          </p:cNvPr>
          <p:cNvSpPr/>
          <p:nvPr/>
        </p:nvSpPr>
        <p:spPr>
          <a:xfrm>
            <a:off x="5896898" y="1956816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b="1" dirty="0">
                <a:solidFill>
                  <a:schemeClr val="tx1"/>
                </a:solidFill>
              </a:rPr>
              <a:t>step 3</a:t>
            </a:r>
          </a:p>
          <a:p>
            <a:r>
              <a:rPr lang="en-US" sz="1600" dirty="0">
                <a:solidFill>
                  <a:schemeClr val="tx1"/>
                </a:solidFill>
              </a:rPr>
              <a:t>unmarked</a:t>
            </a:r>
            <a:endParaRPr lang="en-US" sz="1700" dirty="0">
              <a:solidFill>
                <a:schemeClr val="tx1"/>
              </a:solidFill>
            </a:endParaRPr>
          </a:p>
          <a:p>
            <a:r>
              <a:rPr lang="en-US" sz="17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Rectangle: Diagonal Corners Snipped 12">
            <a:extLst>
              <a:ext uri="{FF2B5EF4-FFF2-40B4-BE49-F238E27FC236}">
                <a16:creationId xmlns:a16="http://schemas.microsoft.com/office/drawing/2014/main" id="{244C0330-B25D-4091-A506-5E48B6298661}"/>
              </a:ext>
            </a:extLst>
          </p:cNvPr>
          <p:cNvSpPr/>
          <p:nvPr/>
        </p:nvSpPr>
        <p:spPr>
          <a:xfrm>
            <a:off x="8426247" y="1956816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b="1" dirty="0">
                <a:solidFill>
                  <a:schemeClr val="tx1"/>
                </a:solidFill>
              </a:rPr>
              <a:t>done</a:t>
            </a:r>
          </a:p>
          <a:p>
            <a:r>
              <a:rPr lang="en-US" sz="1700" b="1" dirty="0">
                <a:solidFill>
                  <a:schemeClr val="tx1"/>
                </a:solidFill>
              </a:rPr>
              <a:t>marked</a:t>
            </a:r>
          </a:p>
          <a:p>
            <a:r>
              <a:rPr lang="en-US" sz="17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Rectangle: Diagonal Corners Snipped 13">
            <a:extLst>
              <a:ext uri="{FF2B5EF4-FFF2-40B4-BE49-F238E27FC236}">
                <a16:creationId xmlns:a16="http://schemas.microsoft.com/office/drawing/2014/main" id="{8D3BC0F5-D7B7-3AB6-51EE-49FFE4A28891}"/>
              </a:ext>
            </a:extLst>
          </p:cNvPr>
          <p:cNvSpPr/>
          <p:nvPr/>
        </p:nvSpPr>
        <p:spPr>
          <a:xfrm>
            <a:off x="8426247" y="3999983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b="1" dirty="0">
                <a:solidFill>
                  <a:schemeClr val="tx1"/>
                </a:solidFill>
              </a:rPr>
              <a:t>step 1</a:t>
            </a:r>
          </a:p>
          <a:p>
            <a:r>
              <a:rPr lang="en-US" sz="1700" dirty="0">
                <a:solidFill>
                  <a:schemeClr val="tx1"/>
                </a:solidFill>
              </a:rPr>
              <a:t>marked</a:t>
            </a:r>
          </a:p>
          <a:p>
            <a:r>
              <a:rPr lang="en-US" sz="1700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3553381-E5CD-9657-143C-043A0FA85E75}"/>
              </a:ext>
            </a:extLst>
          </p:cNvPr>
          <p:cNvCxnSpPr>
            <a:cxnSpLocks/>
          </p:cNvCxnSpPr>
          <p:nvPr/>
        </p:nvCxnSpPr>
        <p:spPr>
          <a:xfrm>
            <a:off x="2573594" y="2622216"/>
            <a:ext cx="79395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48A2B96-E269-49A1-766C-643EF64D4CA9}"/>
              </a:ext>
            </a:extLst>
          </p:cNvPr>
          <p:cNvCxnSpPr>
            <a:cxnSpLocks/>
          </p:cNvCxnSpPr>
          <p:nvPr/>
        </p:nvCxnSpPr>
        <p:spPr>
          <a:xfrm>
            <a:off x="5102943" y="2622216"/>
            <a:ext cx="793955" cy="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E1BFE14-86B5-DCB9-F1DE-0C2FA495DF92}"/>
              </a:ext>
            </a:extLst>
          </p:cNvPr>
          <p:cNvCxnSpPr>
            <a:cxnSpLocks/>
          </p:cNvCxnSpPr>
          <p:nvPr/>
        </p:nvCxnSpPr>
        <p:spPr>
          <a:xfrm>
            <a:off x="7632292" y="2634862"/>
            <a:ext cx="79395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F4FC1A1-A212-F1F4-ED2C-017802906DD4}"/>
              </a:ext>
            </a:extLst>
          </p:cNvPr>
          <p:cNvCxnSpPr/>
          <p:nvPr/>
        </p:nvCxnSpPr>
        <p:spPr>
          <a:xfrm>
            <a:off x="9293944" y="3297643"/>
            <a:ext cx="0" cy="702340"/>
          </a:xfrm>
          <a:prstGeom prst="straightConnector1">
            <a:avLst/>
          </a:prstGeom>
          <a:ln w="28575" cap="flat" cmpd="sng" algn="ctr">
            <a:solidFill>
              <a:srgbClr val="000000">
                <a:lumMod val="100000"/>
              </a:srgbClr>
            </a:solidFill>
            <a:prstDash val="dash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35B1E881-C5B2-3FAE-5812-B1C0345F8323}"/>
              </a:ext>
            </a:extLst>
          </p:cNvPr>
          <p:cNvCxnSpPr>
            <a:cxnSpLocks/>
          </p:cNvCxnSpPr>
          <p:nvPr/>
        </p:nvCxnSpPr>
        <p:spPr>
          <a:xfrm flipV="1">
            <a:off x="10161641" y="2634862"/>
            <a:ext cx="12700" cy="2027903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C3BCE49-8957-E6FB-36DA-6038126EC4D0}"/>
              </a:ext>
            </a:extLst>
          </p:cNvPr>
          <p:cNvSpPr txBox="1"/>
          <p:nvPr/>
        </p:nvSpPr>
        <p:spPr>
          <a:xfrm>
            <a:off x="1127981" y="483369"/>
            <a:ext cx="4806244" cy="132343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2000" dirty="0" err="1"/>
              <a:t>check_if_thing_marked_done</a:t>
            </a:r>
            <a:endParaRPr lang="en-US" sz="2000" dirty="0"/>
          </a:p>
          <a:p>
            <a:pPr marL="514350" indent="-514350">
              <a:buAutoNum type="arabicPeriod"/>
            </a:pPr>
            <a:r>
              <a:rPr lang="en-US" sz="2000" dirty="0" err="1"/>
              <a:t>actually_do_the_thing</a:t>
            </a:r>
            <a:r>
              <a:rPr lang="en-US" sz="2000" dirty="0"/>
              <a:t> || fail</a:t>
            </a:r>
          </a:p>
          <a:p>
            <a:pPr marL="514350" indent="-514350">
              <a:buAutoNum type="arabicPeriod"/>
            </a:pPr>
            <a:r>
              <a:rPr lang="en-US" sz="2000" dirty="0" err="1"/>
              <a:t>mark_thing_as_done</a:t>
            </a:r>
            <a:endParaRPr lang="en-US" sz="2000" dirty="0"/>
          </a:p>
          <a:p>
            <a:pPr marL="514350" indent="-514350">
              <a:buAutoNum type="arabicPeriod"/>
            </a:pPr>
            <a:r>
              <a:rPr lang="en-US" sz="2000" dirty="0"/>
              <a:t>done and go back to 1</a:t>
            </a: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FEF56795-8A71-4E46-BC8A-78E202755632}"/>
              </a:ext>
            </a:extLst>
          </p:cNvPr>
          <p:cNvCxnSpPr>
            <a:cxnSpLocks/>
            <a:stCxn id="10" idx="1"/>
            <a:endCxn id="5" idx="1"/>
          </p:cNvCxnSpPr>
          <p:nvPr/>
        </p:nvCxnSpPr>
        <p:spPr>
          <a:xfrm rot="5400000" flipH="1">
            <a:off x="2967254" y="2017006"/>
            <a:ext cx="12985" cy="2522999"/>
          </a:xfrm>
          <a:prstGeom prst="bentConnector3">
            <a:avLst>
              <a:gd name="adj1" fmla="val -1760493"/>
            </a:avLst>
          </a:prstGeom>
          <a:ln w="28575" cap="flat" cmpd="sng" algn="ctr">
            <a:solidFill>
              <a:srgbClr val="ED7D31">
                <a:lumMod val="100000"/>
              </a:srgb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aphic 7" descr="Monster outline">
            <a:extLst>
              <a:ext uri="{FF2B5EF4-FFF2-40B4-BE49-F238E27FC236}">
                <a16:creationId xmlns:a16="http://schemas.microsoft.com/office/drawing/2014/main" id="{5FA56393-D1F5-5706-49CF-813EDDC340FE}"/>
              </a:ext>
            </a:extLst>
          </p:cNvPr>
          <p:cNvGrpSpPr/>
          <p:nvPr/>
        </p:nvGrpSpPr>
        <p:grpSpPr>
          <a:xfrm>
            <a:off x="8272441" y="6043150"/>
            <a:ext cx="2320885" cy="2208081"/>
            <a:chOff x="4255174" y="2837446"/>
            <a:chExt cx="862052" cy="820153"/>
          </a:xfrm>
          <a:solidFill>
            <a:srgbClr val="000000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A465B4E-AF28-9E47-642A-E9B43E5FC376}"/>
                </a:ext>
              </a:extLst>
            </p:cNvPr>
            <p:cNvSpPr/>
            <p:nvPr/>
          </p:nvSpPr>
          <p:spPr>
            <a:xfrm>
              <a:off x="4255174" y="2837446"/>
              <a:ext cx="862052" cy="820153"/>
            </a:xfrm>
            <a:custGeom>
              <a:avLst/>
              <a:gdLst>
                <a:gd name="csX0" fmla="*/ 854528 w 862052"/>
                <a:gd name="csY0" fmla="*/ 270466 h 820153"/>
                <a:gd name="csX1" fmla="*/ 853351 w 862052"/>
                <a:gd name="csY1" fmla="*/ 269403 h 820153"/>
                <a:gd name="csX2" fmla="*/ 854526 w 862052"/>
                <a:gd name="csY2" fmla="*/ 268342 h 820153"/>
                <a:gd name="csX3" fmla="*/ 856166 w 862052"/>
                <a:gd name="csY3" fmla="*/ 236116 h 820153"/>
                <a:gd name="csX4" fmla="*/ 839258 w 862052"/>
                <a:gd name="csY4" fmla="*/ 228592 h 820153"/>
                <a:gd name="csX5" fmla="*/ 836495 w 862052"/>
                <a:gd name="csY5" fmla="*/ 228704 h 820153"/>
                <a:gd name="csX6" fmla="*/ 836577 w 862052"/>
                <a:gd name="csY6" fmla="*/ 227126 h 820153"/>
                <a:gd name="csX7" fmla="*/ 830360 w 862052"/>
                <a:gd name="csY7" fmla="*/ 210261 h 820153"/>
                <a:gd name="csX8" fmla="*/ 798116 w 862052"/>
                <a:gd name="csY8" fmla="*/ 209383 h 820153"/>
                <a:gd name="csX9" fmla="*/ 796854 w 862052"/>
                <a:gd name="csY9" fmla="*/ 210676 h 820153"/>
                <a:gd name="csX10" fmla="*/ 795797 w 862052"/>
                <a:gd name="csY10" fmla="*/ 211847 h 820153"/>
                <a:gd name="csX11" fmla="*/ 794737 w 862052"/>
                <a:gd name="csY11" fmla="*/ 210672 h 820153"/>
                <a:gd name="csX12" fmla="*/ 762524 w 862052"/>
                <a:gd name="csY12" fmla="*/ 209002 h 820153"/>
                <a:gd name="csX13" fmla="*/ 761232 w 862052"/>
                <a:gd name="csY13" fmla="*/ 210262 h 820153"/>
                <a:gd name="csX14" fmla="*/ 755017 w 862052"/>
                <a:gd name="csY14" fmla="*/ 227127 h 820153"/>
                <a:gd name="csX15" fmla="*/ 755977 w 862052"/>
                <a:gd name="csY15" fmla="*/ 245911 h 820153"/>
                <a:gd name="csX16" fmla="*/ 755900 w 862052"/>
                <a:gd name="csY16" fmla="*/ 246844 h 820153"/>
                <a:gd name="csX17" fmla="*/ 751726 w 862052"/>
                <a:gd name="csY17" fmla="*/ 265874 h 820153"/>
                <a:gd name="csX18" fmla="*/ 745082 w 862052"/>
                <a:gd name="csY18" fmla="*/ 284084 h 820153"/>
                <a:gd name="csX19" fmla="*/ 693612 w 862052"/>
                <a:gd name="csY19" fmla="*/ 320266 h 820153"/>
                <a:gd name="csX20" fmla="*/ 650322 w 862052"/>
                <a:gd name="csY20" fmla="*/ 296349 h 820153"/>
                <a:gd name="csX21" fmla="*/ 662859 w 862052"/>
                <a:gd name="csY21" fmla="*/ 244243 h 820153"/>
                <a:gd name="csX22" fmla="*/ 661534 w 862052"/>
                <a:gd name="csY22" fmla="*/ 218872 h 820153"/>
                <a:gd name="csX23" fmla="*/ 731061 w 862052"/>
                <a:gd name="csY23" fmla="*/ 114918 h 820153"/>
                <a:gd name="csX24" fmla="*/ 659019 w 862052"/>
                <a:gd name="csY24" fmla="*/ 2523 h 820153"/>
                <a:gd name="csX25" fmla="*/ 632131 w 862052"/>
                <a:gd name="csY25" fmla="*/ 10109 h 820153"/>
                <a:gd name="csX26" fmla="*/ 637336 w 862052"/>
                <a:gd name="csY26" fmla="*/ 35428 h 820153"/>
                <a:gd name="csX27" fmla="*/ 654862 w 862052"/>
                <a:gd name="csY27" fmla="*/ 65007 h 820153"/>
                <a:gd name="csX28" fmla="*/ 608225 w 862052"/>
                <a:gd name="csY28" fmla="*/ 108023 h 820153"/>
                <a:gd name="csX29" fmla="*/ 431030 w 862052"/>
                <a:gd name="csY29" fmla="*/ 48628 h 820153"/>
                <a:gd name="csX30" fmla="*/ 253831 w 862052"/>
                <a:gd name="csY30" fmla="*/ 108021 h 820153"/>
                <a:gd name="csX31" fmla="*/ 207191 w 862052"/>
                <a:gd name="csY31" fmla="*/ 65004 h 820153"/>
                <a:gd name="csX32" fmla="*/ 224719 w 862052"/>
                <a:gd name="csY32" fmla="*/ 35420 h 820153"/>
                <a:gd name="csX33" fmla="*/ 228341 w 862052"/>
                <a:gd name="csY33" fmla="*/ 7717 h 820153"/>
                <a:gd name="csX34" fmla="*/ 203027 w 862052"/>
                <a:gd name="csY34" fmla="*/ 2520 h 820153"/>
                <a:gd name="csX35" fmla="*/ 130985 w 862052"/>
                <a:gd name="csY35" fmla="*/ 114915 h 820153"/>
                <a:gd name="csX36" fmla="*/ 200518 w 862052"/>
                <a:gd name="csY36" fmla="*/ 218868 h 820153"/>
                <a:gd name="csX37" fmla="*/ 199192 w 862052"/>
                <a:gd name="csY37" fmla="*/ 244243 h 820153"/>
                <a:gd name="csX38" fmla="*/ 211729 w 862052"/>
                <a:gd name="csY38" fmla="*/ 296345 h 820153"/>
                <a:gd name="csX39" fmla="*/ 168441 w 862052"/>
                <a:gd name="csY39" fmla="*/ 320264 h 820153"/>
                <a:gd name="csX40" fmla="*/ 116973 w 862052"/>
                <a:gd name="csY40" fmla="*/ 284087 h 820153"/>
                <a:gd name="csX41" fmla="*/ 110323 w 862052"/>
                <a:gd name="csY41" fmla="*/ 265875 h 820153"/>
                <a:gd name="csX42" fmla="*/ 106538 w 862052"/>
                <a:gd name="csY42" fmla="*/ 248621 h 820153"/>
                <a:gd name="csX43" fmla="*/ 106165 w 862052"/>
                <a:gd name="csY43" fmla="*/ 244107 h 820153"/>
                <a:gd name="csX44" fmla="*/ 107032 w 862052"/>
                <a:gd name="csY44" fmla="*/ 227127 h 820153"/>
                <a:gd name="csX45" fmla="*/ 100815 w 862052"/>
                <a:gd name="csY45" fmla="*/ 210268 h 820153"/>
                <a:gd name="csX46" fmla="*/ 68570 w 862052"/>
                <a:gd name="csY46" fmla="*/ 209389 h 820153"/>
                <a:gd name="csX47" fmla="*/ 67309 w 862052"/>
                <a:gd name="csY47" fmla="*/ 210683 h 820153"/>
                <a:gd name="csX48" fmla="*/ 66252 w 862052"/>
                <a:gd name="csY48" fmla="*/ 211853 h 820153"/>
                <a:gd name="csX49" fmla="*/ 65193 w 862052"/>
                <a:gd name="csY49" fmla="*/ 210679 h 820153"/>
                <a:gd name="csX50" fmla="*/ 32977 w 862052"/>
                <a:gd name="csY50" fmla="*/ 209012 h 820153"/>
                <a:gd name="csX51" fmla="*/ 31691 w 862052"/>
                <a:gd name="csY51" fmla="*/ 210268 h 820153"/>
                <a:gd name="csX52" fmla="*/ 25476 w 862052"/>
                <a:gd name="csY52" fmla="*/ 227127 h 820153"/>
                <a:gd name="csX53" fmla="*/ 25558 w 862052"/>
                <a:gd name="csY53" fmla="*/ 228702 h 820153"/>
                <a:gd name="csX54" fmla="*/ 22795 w 862052"/>
                <a:gd name="csY54" fmla="*/ 228590 h 820153"/>
                <a:gd name="csX55" fmla="*/ 0 w 862052"/>
                <a:gd name="csY55" fmla="*/ 251425 h 820153"/>
                <a:gd name="csX56" fmla="*/ 7531 w 862052"/>
                <a:gd name="csY56" fmla="*/ 268343 h 820153"/>
                <a:gd name="csX57" fmla="*/ 8702 w 862052"/>
                <a:gd name="csY57" fmla="*/ 269401 h 820153"/>
                <a:gd name="csX58" fmla="*/ 7528 w 862052"/>
                <a:gd name="csY58" fmla="*/ 270461 h 820153"/>
                <a:gd name="csX59" fmla="*/ 5879 w 862052"/>
                <a:gd name="csY59" fmla="*/ 302683 h 820153"/>
                <a:gd name="csX60" fmla="*/ 22796 w 862052"/>
                <a:gd name="csY60" fmla="*/ 310211 h 820153"/>
                <a:gd name="csX61" fmla="*/ 23286 w 862052"/>
                <a:gd name="csY61" fmla="*/ 310211 h 820153"/>
                <a:gd name="csX62" fmla="*/ 23987 w 862052"/>
                <a:gd name="csY62" fmla="*/ 310179 h 820153"/>
                <a:gd name="csX63" fmla="*/ 41989 w 862052"/>
                <a:gd name="csY63" fmla="*/ 309259 h 820153"/>
                <a:gd name="csX64" fmla="*/ 48466 w 862052"/>
                <a:gd name="csY64" fmla="*/ 312257 h 820153"/>
                <a:gd name="csX65" fmla="*/ 57917 w 862052"/>
                <a:gd name="csY65" fmla="*/ 323329 h 820153"/>
                <a:gd name="csX66" fmla="*/ 195605 w 862052"/>
                <a:gd name="csY66" fmla="*/ 439858 h 820153"/>
                <a:gd name="csX67" fmla="*/ 200715 w 862052"/>
                <a:gd name="csY67" fmla="*/ 439749 h 820153"/>
                <a:gd name="csX68" fmla="*/ 199191 w 862052"/>
                <a:gd name="csY68" fmla="*/ 497772 h 820153"/>
                <a:gd name="csX69" fmla="*/ 220538 w 862052"/>
                <a:gd name="csY69" fmla="*/ 721379 h 820153"/>
                <a:gd name="csX70" fmla="*/ 179916 w 862052"/>
                <a:gd name="csY70" fmla="*/ 757658 h 820153"/>
                <a:gd name="csX71" fmla="*/ 169922 w 862052"/>
                <a:gd name="csY71" fmla="*/ 780977 h 820153"/>
                <a:gd name="csX72" fmla="*/ 184687 w 862052"/>
                <a:gd name="csY72" fmla="*/ 817882 h 820153"/>
                <a:gd name="csX73" fmla="*/ 195755 w 862052"/>
                <a:gd name="csY73" fmla="*/ 820153 h 820153"/>
                <a:gd name="csX74" fmla="*/ 299734 w 862052"/>
                <a:gd name="csY74" fmla="*/ 820153 h 820153"/>
                <a:gd name="csX75" fmla="*/ 327837 w 862052"/>
                <a:gd name="csY75" fmla="*/ 792049 h 820153"/>
                <a:gd name="csX76" fmla="*/ 327837 w 862052"/>
                <a:gd name="csY76" fmla="*/ 755830 h 820153"/>
                <a:gd name="csX77" fmla="*/ 431025 w 862052"/>
                <a:gd name="csY77" fmla="*/ 675470 h 820153"/>
                <a:gd name="csX78" fmla="*/ 534214 w 862052"/>
                <a:gd name="csY78" fmla="*/ 755830 h 820153"/>
                <a:gd name="csX79" fmla="*/ 534214 w 862052"/>
                <a:gd name="csY79" fmla="*/ 792049 h 820153"/>
                <a:gd name="csX80" fmla="*/ 562317 w 862052"/>
                <a:gd name="csY80" fmla="*/ 820153 h 820153"/>
                <a:gd name="csX81" fmla="*/ 666298 w 862052"/>
                <a:gd name="csY81" fmla="*/ 820153 h 820153"/>
                <a:gd name="csX82" fmla="*/ 694403 w 862052"/>
                <a:gd name="csY82" fmla="*/ 792048 h 820153"/>
                <a:gd name="csX83" fmla="*/ 692131 w 862052"/>
                <a:gd name="csY83" fmla="*/ 780978 h 820153"/>
                <a:gd name="csX84" fmla="*/ 682135 w 862052"/>
                <a:gd name="csY84" fmla="*/ 757657 h 820153"/>
                <a:gd name="csX85" fmla="*/ 641510 w 862052"/>
                <a:gd name="csY85" fmla="*/ 721379 h 820153"/>
                <a:gd name="csX86" fmla="*/ 662859 w 862052"/>
                <a:gd name="csY86" fmla="*/ 497773 h 820153"/>
                <a:gd name="csX87" fmla="*/ 661335 w 862052"/>
                <a:gd name="csY87" fmla="*/ 439750 h 820153"/>
                <a:gd name="csX88" fmla="*/ 666447 w 862052"/>
                <a:gd name="csY88" fmla="*/ 439859 h 820153"/>
                <a:gd name="csX89" fmla="*/ 804139 w 862052"/>
                <a:gd name="csY89" fmla="*/ 323337 h 820153"/>
                <a:gd name="csX90" fmla="*/ 813594 w 862052"/>
                <a:gd name="csY90" fmla="*/ 312258 h 820153"/>
                <a:gd name="csX91" fmla="*/ 819074 w 862052"/>
                <a:gd name="csY91" fmla="*/ 309723 h 820153"/>
                <a:gd name="csX92" fmla="*/ 820931 w 862052"/>
                <a:gd name="csY92" fmla="*/ 309313 h 820153"/>
                <a:gd name="csX93" fmla="*/ 838072 w 862052"/>
                <a:gd name="csY93" fmla="*/ 310185 h 820153"/>
                <a:gd name="csX94" fmla="*/ 838557 w 862052"/>
                <a:gd name="csY94" fmla="*/ 310209 h 820153"/>
                <a:gd name="csX95" fmla="*/ 839256 w 862052"/>
                <a:gd name="csY95" fmla="*/ 310214 h 820153"/>
                <a:gd name="csX96" fmla="*/ 862053 w 862052"/>
                <a:gd name="csY96" fmla="*/ 287380 h 820153"/>
                <a:gd name="csX97" fmla="*/ 854528 w 862052"/>
                <a:gd name="csY97" fmla="*/ 270466 h 820153"/>
                <a:gd name="csX98" fmla="*/ 673911 w 862052"/>
                <a:gd name="csY98" fmla="*/ 65004 h 820153"/>
                <a:gd name="csX99" fmla="*/ 649256 w 862052"/>
                <a:gd name="csY99" fmla="*/ 19874 h 820153"/>
                <a:gd name="csX100" fmla="*/ 649010 w 862052"/>
                <a:gd name="csY100" fmla="*/ 19196 h 820153"/>
                <a:gd name="csX101" fmla="*/ 649884 w 862052"/>
                <a:gd name="csY101" fmla="*/ 19235 h 820153"/>
                <a:gd name="csX102" fmla="*/ 712011 w 862052"/>
                <a:gd name="csY102" fmla="*/ 114918 h 820153"/>
                <a:gd name="csX103" fmla="*/ 658368 w 862052"/>
                <a:gd name="csY103" fmla="*/ 198841 h 820153"/>
                <a:gd name="csX104" fmla="*/ 622794 w 862052"/>
                <a:gd name="csY104" fmla="*/ 123417 h 820153"/>
                <a:gd name="csX105" fmla="*/ 673911 w 862052"/>
                <a:gd name="csY105" fmla="*/ 65004 h 820153"/>
                <a:gd name="csX106" fmla="*/ 150036 w 862052"/>
                <a:gd name="csY106" fmla="*/ 114915 h 820153"/>
                <a:gd name="csX107" fmla="*/ 212162 w 862052"/>
                <a:gd name="csY107" fmla="*/ 19232 h 820153"/>
                <a:gd name="csX108" fmla="*/ 213083 w 862052"/>
                <a:gd name="csY108" fmla="*/ 20334 h 820153"/>
                <a:gd name="csX109" fmla="*/ 188136 w 862052"/>
                <a:gd name="csY109" fmla="*/ 65001 h 820153"/>
                <a:gd name="csX110" fmla="*/ 239256 w 862052"/>
                <a:gd name="csY110" fmla="*/ 123415 h 820153"/>
                <a:gd name="csX111" fmla="*/ 203683 w 862052"/>
                <a:gd name="csY111" fmla="*/ 198838 h 820153"/>
                <a:gd name="csX112" fmla="*/ 150036 w 862052"/>
                <a:gd name="csY112" fmla="*/ 114922 h 820153"/>
                <a:gd name="csX113" fmla="*/ 828019 w 862052"/>
                <a:gd name="csY113" fmla="*/ 272198 h 820153"/>
                <a:gd name="csX114" fmla="*/ 841760 w 862052"/>
                <a:gd name="csY114" fmla="*/ 284604 h 820153"/>
                <a:gd name="csX115" fmla="*/ 842031 w 862052"/>
                <a:gd name="csY115" fmla="*/ 289922 h 820153"/>
                <a:gd name="csX116" fmla="*/ 839256 w 862052"/>
                <a:gd name="csY116" fmla="*/ 291164 h 820153"/>
                <a:gd name="csX117" fmla="*/ 839043 w 862052"/>
                <a:gd name="csY117" fmla="*/ 291159 h 820153"/>
                <a:gd name="csX118" fmla="*/ 822127 w 862052"/>
                <a:gd name="csY118" fmla="*/ 290294 h 820153"/>
                <a:gd name="csX119" fmla="*/ 820930 w 862052"/>
                <a:gd name="csY119" fmla="*/ 290263 h 820153"/>
                <a:gd name="csX120" fmla="*/ 811072 w 862052"/>
                <a:gd name="csY120" fmla="*/ 292434 h 820153"/>
                <a:gd name="csX121" fmla="*/ 805588 w 862052"/>
                <a:gd name="csY121" fmla="*/ 294972 h 820153"/>
                <a:gd name="csX122" fmla="*/ 785516 w 862052"/>
                <a:gd name="csY122" fmla="*/ 319315 h 820153"/>
                <a:gd name="csX123" fmla="*/ 666446 w 862052"/>
                <a:gd name="csY123" fmla="*/ 420809 h 820153"/>
                <a:gd name="csX124" fmla="*/ 640956 w 862052"/>
                <a:gd name="csY124" fmla="*/ 417752 h 820153"/>
                <a:gd name="csX125" fmla="*/ 643813 w 862052"/>
                <a:gd name="csY125" fmla="*/ 497773 h 820153"/>
                <a:gd name="csX126" fmla="*/ 618607 w 862052"/>
                <a:gd name="csY126" fmla="*/ 737721 h 820153"/>
                <a:gd name="csX127" fmla="*/ 623013 w 862052"/>
                <a:gd name="csY127" fmla="*/ 737721 h 820153"/>
                <a:gd name="csX128" fmla="*/ 664628 w 862052"/>
                <a:gd name="csY128" fmla="*/ 765162 h 820153"/>
                <a:gd name="csX129" fmla="*/ 674623 w 862052"/>
                <a:gd name="csY129" fmla="*/ 788481 h 820153"/>
                <a:gd name="csX130" fmla="*/ 669867 w 862052"/>
                <a:gd name="csY130" fmla="*/ 800371 h 820153"/>
                <a:gd name="csX131" fmla="*/ 666298 w 862052"/>
                <a:gd name="csY131" fmla="*/ 801103 h 820153"/>
                <a:gd name="csX132" fmla="*/ 562317 w 862052"/>
                <a:gd name="csY132" fmla="*/ 801103 h 820153"/>
                <a:gd name="csX133" fmla="*/ 553264 w 862052"/>
                <a:gd name="csY133" fmla="*/ 792049 h 820153"/>
                <a:gd name="csX134" fmla="*/ 553264 w 862052"/>
                <a:gd name="csY134" fmla="*/ 755830 h 820153"/>
                <a:gd name="csX135" fmla="*/ 431025 w 862052"/>
                <a:gd name="csY135" fmla="*/ 656411 h 820153"/>
                <a:gd name="csX136" fmla="*/ 308787 w 862052"/>
                <a:gd name="csY136" fmla="*/ 755830 h 820153"/>
                <a:gd name="csX137" fmla="*/ 308787 w 862052"/>
                <a:gd name="csY137" fmla="*/ 792049 h 820153"/>
                <a:gd name="csX138" fmla="*/ 299734 w 862052"/>
                <a:gd name="csY138" fmla="*/ 801103 h 820153"/>
                <a:gd name="csX139" fmla="*/ 195755 w 862052"/>
                <a:gd name="csY139" fmla="*/ 801103 h 820153"/>
                <a:gd name="csX140" fmla="*/ 186701 w 862052"/>
                <a:gd name="csY140" fmla="*/ 792045 h 820153"/>
                <a:gd name="csX141" fmla="*/ 187432 w 862052"/>
                <a:gd name="csY141" fmla="*/ 788481 h 820153"/>
                <a:gd name="csX142" fmla="*/ 197426 w 862052"/>
                <a:gd name="csY142" fmla="*/ 765162 h 820153"/>
                <a:gd name="csX143" fmla="*/ 239040 w 862052"/>
                <a:gd name="csY143" fmla="*/ 737721 h 820153"/>
                <a:gd name="csX144" fmla="*/ 243445 w 862052"/>
                <a:gd name="csY144" fmla="*/ 737721 h 820153"/>
                <a:gd name="csX145" fmla="*/ 218242 w 862052"/>
                <a:gd name="csY145" fmla="*/ 497773 h 820153"/>
                <a:gd name="csX146" fmla="*/ 221093 w 862052"/>
                <a:gd name="csY146" fmla="*/ 417752 h 820153"/>
                <a:gd name="csX147" fmla="*/ 195605 w 862052"/>
                <a:gd name="csY147" fmla="*/ 420809 h 820153"/>
                <a:gd name="csX148" fmla="*/ 76542 w 862052"/>
                <a:gd name="csY148" fmla="*/ 319308 h 820153"/>
                <a:gd name="csX149" fmla="*/ 56472 w 862052"/>
                <a:gd name="csY149" fmla="*/ 294972 h 820153"/>
                <a:gd name="csX150" fmla="*/ 49649 w 862052"/>
                <a:gd name="csY150" fmla="*/ 291818 h 820153"/>
                <a:gd name="csX151" fmla="*/ 42274 w 862052"/>
                <a:gd name="csY151" fmla="*/ 290198 h 820153"/>
                <a:gd name="csX152" fmla="*/ 41382 w 862052"/>
                <a:gd name="csY152" fmla="*/ 290220 h 820153"/>
                <a:gd name="csX153" fmla="*/ 23004 w 862052"/>
                <a:gd name="csY153" fmla="*/ 291161 h 820153"/>
                <a:gd name="csX154" fmla="*/ 22793 w 862052"/>
                <a:gd name="csY154" fmla="*/ 291166 h 820153"/>
                <a:gd name="csX155" fmla="*/ 19047 w 862052"/>
                <a:gd name="csY155" fmla="*/ 287381 h 820153"/>
                <a:gd name="csX156" fmla="*/ 20289 w 862052"/>
                <a:gd name="csY156" fmla="*/ 284606 h 820153"/>
                <a:gd name="csX157" fmla="*/ 34028 w 862052"/>
                <a:gd name="csY157" fmla="*/ 272198 h 820153"/>
                <a:gd name="csX158" fmla="*/ 34302 w 862052"/>
                <a:gd name="csY158" fmla="*/ 266884 h 820153"/>
                <a:gd name="csX159" fmla="*/ 34028 w 862052"/>
                <a:gd name="csY159" fmla="*/ 266611 h 820153"/>
                <a:gd name="csX160" fmla="*/ 20291 w 862052"/>
                <a:gd name="csY160" fmla="*/ 254204 h 820153"/>
                <a:gd name="csX161" fmla="*/ 20018 w 862052"/>
                <a:gd name="csY161" fmla="*/ 248887 h 820153"/>
                <a:gd name="csX162" fmla="*/ 22789 w 862052"/>
                <a:gd name="csY162" fmla="*/ 247644 h 820153"/>
                <a:gd name="csX163" fmla="*/ 23001 w 862052"/>
                <a:gd name="csY163" fmla="*/ 247650 h 820153"/>
                <a:gd name="csX164" fmla="*/ 41490 w 862052"/>
                <a:gd name="csY164" fmla="*/ 248594 h 820153"/>
                <a:gd name="csX165" fmla="*/ 41681 w 862052"/>
                <a:gd name="csY165" fmla="*/ 248594 h 820153"/>
                <a:gd name="csX166" fmla="*/ 45444 w 862052"/>
                <a:gd name="csY166" fmla="*/ 244825 h 820153"/>
                <a:gd name="csX167" fmla="*/ 45439 w 862052"/>
                <a:gd name="csY167" fmla="*/ 244638 h 820153"/>
                <a:gd name="csX168" fmla="*/ 44506 w 862052"/>
                <a:gd name="csY168" fmla="*/ 226154 h 820153"/>
                <a:gd name="csX169" fmla="*/ 48054 w 862052"/>
                <a:gd name="csY169" fmla="*/ 222193 h 820153"/>
                <a:gd name="csX170" fmla="*/ 48299 w 862052"/>
                <a:gd name="csY170" fmla="*/ 222187 h 820153"/>
                <a:gd name="csX171" fmla="*/ 51061 w 862052"/>
                <a:gd name="csY171" fmla="*/ 223440 h 820153"/>
                <a:gd name="csX172" fmla="*/ 63460 w 862052"/>
                <a:gd name="csY172" fmla="*/ 237180 h 820153"/>
                <a:gd name="csX173" fmla="*/ 68778 w 862052"/>
                <a:gd name="csY173" fmla="*/ 237452 h 820153"/>
                <a:gd name="csX174" fmla="*/ 69050 w 862052"/>
                <a:gd name="csY174" fmla="*/ 237180 h 820153"/>
                <a:gd name="csX175" fmla="*/ 81455 w 862052"/>
                <a:gd name="csY175" fmla="*/ 223440 h 820153"/>
                <a:gd name="csX176" fmla="*/ 84217 w 862052"/>
                <a:gd name="csY176" fmla="*/ 222187 h 820153"/>
                <a:gd name="csX177" fmla="*/ 88017 w 862052"/>
                <a:gd name="csY177" fmla="*/ 225910 h 820153"/>
                <a:gd name="csX178" fmla="*/ 88011 w 862052"/>
                <a:gd name="csY178" fmla="*/ 226154 h 820153"/>
                <a:gd name="csX179" fmla="*/ 87143 w 862052"/>
                <a:gd name="csY179" fmla="*/ 243136 h 820153"/>
                <a:gd name="csX180" fmla="*/ 87936 w 862052"/>
                <a:gd name="csY180" fmla="*/ 252703 h 820153"/>
                <a:gd name="csX181" fmla="*/ 91721 w 862052"/>
                <a:gd name="csY181" fmla="*/ 269959 h 820153"/>
                <a:gd name="csX182" fmla="*/ 100372 w 862052"/>
                <a:gd name="csY182" fmla="*/ 293432 h 820153"/>
                <a:gd name="csX183" fmla="*/ 168443 w 862052"/>
                <a:gd name="csY183" fmla="*/ 339318 h 820153"/>
                <a:gd name="csX184" fmla="*/ 233902 w 862052"/>
                <a:gd name="csY184" fmla="*/ 297884 h 820153"/>
                <a:gd name="csX185" fmla="*/ 218242 w 862052"/>
                <a:gd name="csY185" fmla="*/ 244243 h 820153"/>
                <a:gd name="csX186" fmla="*/ 431030 w 862052"/>
                <a:gd name="csY186" fmla="*/ 67678 h 820153"/>
                <a:gd name="csX187" fmla="*/ 643809 w 862052"/>
                <a:gd name="csY187" fmla="*/ 244243 h 820153"/>
                <a:gd name="csX188" fmla="*/ 628149 w 862052"/>
                <a:gd name="csY188" fmla="*/ 297884 h 820153"/>
                <a:gd name="csX189" fmla="*/ 693610 w 862052"/>
                <a:gd name="csY189" fmla="*/ 339318 h 820153"/>
                <a:gd name="csX190" fmla="*/ 761683 w 862052"/>
                <a:gd name="csY190" fmla="*/ 293425 h 820153"/>
                <a:gd name="csX191" fmla="*/ 770331 w 862052"/>
                <a:gd name="csY191" fmla="*/ 269959 h 820153"/>
                <a:gd name="csX192" fmla="*/ 774502 w 862052"/>
                <a:gd name="csY192" fmla="*/ 250939 h 820153"/>
                <a:gd name="csX193" fmla="*/ 774997 w 862052"/>
                <a:gd name="csY193" fmla="*/ 244945 h 820153"/>
                <a:gd name="csX194" fmla="*/ 774038 w 862052"/>
                <a:gd name="csY194" fmla="*/ 226157 h 820153"/>
                <a:gd name="csX195" fmla="*/ 777584 w 862052"/>
                <a:gd name="csY195" fmla="*/ 222196 h 820153"/>
                <a:gd name="csX196" fmla="*/ 777831 w 862052"/>
                <a:gd name="csY196" fmla="*/ 222190 h 820153"/>
                <a:gd name="csX197" fmla="*/ 780593 w 862052"/>
                <a:gd name="csY197" fmla="*/ 223443 h 820153"/>
                <a:gd name="csX198" fmla="*/ 792999 w 862052"/>
                <a:gd name="csY198" fmla="*/ 237183 h 820153"/>
                <a:gd name="csX199" fmla="*/ 798316 w 862052"/>
                <a:gd name="csY199" fmla="*/ 237455 h 820153"/>
                <a:gd name="csX200" fmla="*/ 798588 w 862052"/>
                <a:gd name="csY200" fmla="*/ 237183 h 820153"/>
                <a:gd name="csX201" fmla="*/ 810993 w 862052"/>
                <a:gd name="csY201" fmla="*/ 223443 h 820153"/>
                <a:gd name="csX202" fmla="*/ 813755 w 862052"/>
                <a:gd name="csY202" fmla="*/ 222190 h 820153"/>
                <a:gd name="csX203" fmla="*/ 817556 w 862052"/>
                <a:gd name="csY203" fmla="*/ 225914 h 820153"/>
                <a:gd name="csX204" fmla="*/ 817550 w 862052"/>
                <a:gd name="csY204" fmla="*/ 226157 h 820153"/>
                <a:gd name="csX205" fmla="*/ 816604 w 862052"/>
                <a:gd name="csY205" fmla="*/ 244645 h 820153"/>
                <a:gd name="csX206" fmla="*/ 820173 w 862052"/>
                <a:gd name="csY206" fmla="*/ 248597 h 820153"/>
                <a:gd name="csX207" fmla="*/ 820362 w 862052"/>
                <a:gd name="csY207" fmla="*/ 248602 h 820153"/>
                <a:gd name="csX208" fmla="*/ 820552 w 862052"/>
                <a:gd name="csY208" fmla="*/ 248602 h 820153"/>
                <a:gd name="csX209" fmla="*/ 839041 w 862052"/>
                <a:gd name="csY209" fmla="*/ 247658 h 820153"/>
                <a:gd name="csX210" fmla="*/ 839254 w 862052"/>
                <a:gd name="csY210" fmla="*/ 247651 h 820153"/>
                <a:gd name="csX211" fmla="*/ 842997 w 862052"/>
                <a:gd name="csY211" fmla="*/ 251439 h 820153"/>
                <a:gd name="csX212" fmla="*/ 841756 w 862052"/>
                <a:gd name="csY212" fmla="*/ 254212 h 820153"/>
                <a:gd name="csX213" fmla="*/ 828015 w 862052"/>
                <a:gd name="csY213" fmla="*/ 266618 h 820153"/>
                <a:gd name="csX214" fmla="*/ 827756 w 862052"/>
                <a:gd name="csY214" fmla="*/ 271935 h 820153"/>
                <a:gd name="csX215" fmla="*/ 828019 w 862052"/>
                <a:gd name="csY215" fmla="*/ 272198 h 82015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  <a:cxn ang="0">
                  <a:pos x="csX166" y="csY166"/>
                </a:cxn>
                <a:cxn ang="0">
                  <a:pos x="csX167" y="csY167"/>
                </a:cxn>
                <a:cxn ang="0">
                  <a:pos x="csX168" y="csY168"/>
                </a:cxn>
                <a:cxn ang="0">
                  <a:pos x="csX169" y="csY169"/>
                </a:cxn>
                <a:cxn ang="0">
                  <a:pos x="csX170" y="csY170"/>
                </a:cxn>
                <a:cxn ang="0">
                  <a:pos x="csX171" y="csY171"/>
                </a:cxn>
                <a:cxn ang="0">
                  <a:pos x="csX172" y="csY172"/>
                </a:cxn>
                <a:cxn ang="0">
                  <a:pos x="csX173" y="csY173"/>
                </a:cxn>
                <a:cxn ang="0">
                  <a:pos x="csX174" y="csY174"/>
                </a:cxn>
                <a:cxn ang="0">
                  <a:pos x="csX175" y="csY175"/>
                </a:cxn>
                <a:cxn ang="0">
                  <a:pos x="csX176" y="csY176"/>
                </a:cxn>
                <a:cxn ang="0">
                  <a:pos x="csX177" y="csY177"/>
                </a:cxn>
                <a:cxn ang="0">
                  <a:pos x="csX178" y="csY178"/>
                </a:cxn>
                <a:cxn ang="0">
                  <a:pos x="csX179" y="csY179"/>
                </a:cxn>
                <a:cxn ang="0">
                  <a:pos x="csX180" y="csY180"/>
                </a:cxn>
                <a:cxn ang="0">
                  <a:pos x="csX181" y="csY181"/>
                </a:cxn>
                <a:cxn ang="0">
                  <a:pos x="csX182" y="csY182"/>
                </a:cxn>
                <a:cxn ang="0">
                  <a:pos x="csX183" y="csY183"/>
                </a:cxn>
                <a:cxn ang="0">
                  <a:pos x="csX184" y="csY184"/>
                </a:cxn>
                <a:cxn ang="0">
                  <a:pos x="csX185" y="csY185"/>
                </a:cxn>
                <a:cxn ang="0">
                  <a:pos x="csX186" y="csY186"/>
                </a:cxn>
                <a:cxn ang="0">
                  <a:pos x="csX187" y="csY187"/>
                </a:cxn>
                <a:cxn ang="0">
                  <a:pos x="csX188" y="csY188"/>
                </a:cxn>
                <a:cxn ang="0">
                  <a:pos x="csX189" y="csY189"/>
                </a:cxn>
                <a:cxn ang="0">
                  <a:pos x="csX190" y="csY190"/>
                </a:cxn>
                <a:cxn ang="0">
                  <a:pos x="csX191" y="csY191"/>
                </a:cxn>
                <a:cxn ang="0">
                  <a:pos x="csX192" y="csY192"/>
                </a:cxn>
                <a:cxn ang="0">
                  <a:pos x="csX193" y="csY193"/>
                </a:cxn>
                <a:cxn ang="0">
                  <a:pos x="csX194" y="csY194"/>
                </a:cxn>
                <a:cxn ang="0">
                  <a:pos x="csX195" y="csY195"/>
                </a:cxn>
                <a:cxn ang="0">
                  <a:pos x="csX196" y="csY196"/>
                </a:cxn>
                <a:cxn ang="0">
                  <a:pos x="csX197" y="csY197"/>
                </a:cxn>
                <a:cxn ang="0">
                  <a:pos x="csX198" y="csY198"/>
                </a:cxn>
                <a:cxn ang="0">
                  <a:pos x="csX199" y="csY199"/>
                </a:cxn>
                <a:cxn ang="0">
                  <a:pos x="csX200" y="csY200"/>
                </a:cxn>
                <a:cxn ang="0">
                  <a:pos x="csX201" y="csY201"/>
                </a:cxn>
                <a:cxn ang="0">
                  <a:pos x="csX202" y="csY202"/>
                </a:cxn>
                <a:cxn ang="0">
                  <a:pos x="csX203" y="csY203"/>
                </a:cxn>
                <a:cxn ang="0">
                  <a:pos x="csX204" y="csY204"/>
                </a:cxn>
                <a:cxn ang="0">
                  <a:pos x="csX205" y="csY205"/>
                </a:cxn>
                <a:cxn ang="0">
                  <a:pos x="csX206" y="csY206"/>
                </a:cxn>
                <a:cxn ang="0">
                  <a:pos x="csX207" y="csY207"/>
                </a:cxn>
                <a:cxn ang="0">
                  <a:pos x="csX208" y="csY208"/>
                </a:cxn>
                <a:cxn ang="0">
                  <a:pos x="csX209" y="csY209"/>
                </a:cxn>
                <a:cxn ang="0">
                  <a:pos x="csX210" y="csY210"/>
                </a:cxn>
                <a:cxn ang="0">
                  <a:pos x="csX211" y="csY211"/>
                </a:cxn>
                <a:cxn ang="0">
                  <a:pos x="csX212" y="csY212"/>
                </a:cxn>
                <a:cxn ang="0">
                  <a:pos x="csX213" y="csY213"/>
                </a:cxn>
                <a:cxn ang="0">
                  <a:pos x="csX214" y="csY214"/>
                </a:cxn>
                <a:cxn ang="0">
                  <a:pos x="csX215" y="csY215"/>
                </a:cxn>
              </a:cxnLst>
              <a:rect l="l" t="t" r="r" b="b"/>
              <a:pathLst>
                <a:path w="862052" h="820153">
                  <a:moveTo>
                    <a:pt x="854528" y="270466"/>
                  </a:moveTo>
                  <a:lnTo>
                    <a:pt x="853351" y="269403"/>
                  </a:lnTo>
                  <a:lnTo>
                    <a:pt x="854526" y="268342"/>
                  </a:lnTo>
                  <a:cubicBezTo>
                    <a:pt x="863878" y="259897"/>
                    <a:pt x="864613" y="245468"/>
                    <a:pt x="856166" y="236116"/>
                  </a:cubicBezTo>
                  <a:cubicBezTo>
                    <a:pt x="851846" y="231332"/>
                    <a:pt x="845704" y="228598"/>
                    <a:pt x="839258" y="228592"/>
                  </a:cubicBezTo>
                  <a:lnTo>
                    <a:pt x="836495" y="228704"/>
                  </a:lnTo>
                  <a:lnTo>
                    <a:pt x="836577" y="227126"/>
                  </a:lnTo>
                  <a:cubicBezTo>
                    <a:pt x="836928" y="220886"/>
                    <a:pt x="834677" y="214781"/>
                    <a:pt x="830360" y="210261"/>
                  </a:cubicBezTo>
                  <a:cubicBezTo>
                    <a:pt x="821699" y="201114"/>
                    <a:pt x="807262" y="200722"/>
                    <a:pt x="798116" y="209383"/>
                  </a:cubicBezTo>
                  <a:cubicBezTo>
                    <a:pt x="797678" y="209797"/>
                    <a:pt x="797257" y="210229"/>
                    <a:pt x="796854" y="210676"/>
                  </a:cubicBezTo>
                  <a:lnTo>
                    <a:pt x="795797" y="211847"/>
                  </a:lnTo>
                  <a:lnTo>
                    <a:pt x="794737" y="210672"/>
                  </a:lnTo>
                  <a:cubicBezTo>
                    <a:pt x="786302" y="201316"/>
                    <a:pt x="771881" y="200568"/>
                    <a:pt x="762524" y="209002"/>
                  </a:cubicBezTo>
                  <a:cubicBezTo>
                    <a:pt x="762077" y="209405"/>
                    <a:pt x="761646" y="209825"/>
                    <a:pt x="761232" y="210262"/>
                  </a:cubicBezTo>
                  <a:cubicBezTo>
                    <a:pt x="756916" y="214781"/>
                    <a:pt x="754665" y="220887"/>
                    <a:pt x="755017" y="227127"/>
                  </a:cubicBezTo>
                  <a:lnTo>
                    <a:pt x="755977" y="245911"/>
                  </a:lnTo>
                  <a:cubicBezTo>
                    <a:pt x="755993" y="246223"/>
                    <a:pt x="755967" y="246538"/>
                    <a:pt x="755900" y="246844"/>
                  </a:cubicBezTo>
                  <a:lnTo>
                    <a:pt x="751726" y="265874"/>
                  </a:lnTo>
                  <a:cubicBezTo>
                    <a:pt x="750418" y="272237"/>
                    <a:pt x="748179" y="278373"/>
                    <a:pt x="745082" y="284084"/>
                  </a:cubicBezTo>
                  <a:cubicBezTo>
                    <a:pt x="732145" y="307077"/>
                    <a:pt x="713385" y="320266"/>
                    <a:pt x="693612" y="320266"/>
                  </a:cubicBezTo>
                  <a:cubicBezTo>
                    <a:pt x="676272" y="319374"/>
                    <a:pt x="660307" y="310552"/>
                    <a:pt x="650322" y="296349"/>
                  </a:cubicBezTo>
                  <a:cubicBezTo>
                    <a:pt x="658326" y="280130"/>
                    <a:pt x="662610" y="262328"/>
                    <a:pt x="662859" y="244243"/>
                  </a:cubicBezTo>
                  <a:cubicBezTo>
                    <a:pt x="662866" y="235769"/>
                    <a:pt x="662424" y="227300"/>
                    <a:pt x="661534" y="218872"/>
                  </a:cubicBezTo>
                  <a:cubicBezTo>
                    <a:pt x="704683" y="196171"/>
                    <a:pt x="731061" y="157138"/>
                    <a:pt x="731061" y="114918"/>
                  </a:cubicBezTo>
                  <a:cubicBezTo>
                    <a:pt x="731061" y="68520"/>
                    <a:pt x="704802" y="27550"/>
                    <a:pt x="659019" y="2523"/>
                  </a:cubicBezTo>
                  <a:cubicBezTo>
                    <a:pt x="649499" y="-2807"/>
                    <a:pt x="637461" y="589"/>
                    <a:pt x="632131" y="10109"/>
                  </a:cubicBezTo>
                  <a:cubicBezTo>
                    <a:pt x="627338" y="18670"/>
                    <a:pt x="629554" y="29452"/>
                    <a:pt x="637336" y="35428"/>
                  </a:cubicBezTo>
                  <a:cubicBezTo>
                    <a:pt x="647561" y="41928"/>
                    <a:pt x="654072" y="52916"/>
                    <a:pt x="654862" y="65007"/>
                  </a:cubicBezTo>
                  <a:cubicBezTo>
                    <a:pt x="654862" y="89497"/>
                    <a:pt x="630784" y="101830"/>
                    <a:pt x="608225" y="108023"/>
                  </a:cubicBezTo>
                  <a:cubicBezTo>
                    <a:pt x="562922" y="65805"/>
                    <a:pt x="495718" y="48628"/>
                    <a:pt x="431030" y="48628"/>
                  </a:cubicBezTo>
                  <a:cubicBezTo>
                    <a:pt x="366342" y="48628"/>
                    <a:pt x="299134" y="65805"/>
                    <a:pt x="253831" y="108021"/>
                  </a:cubicBezTo>
                  <a:cubicBezTo>
                    <a:pt x="231270" y="101830"/>
                    <a:pt x="207191" y="89495"/>
                    <a:pt x="207191" y="65004"/>
                  </a:cubicBezTo>
                  <a:cubicBezTo>
                    <a:pt x="207983" y="52912"/>
                    <a:pt x="214494" y="41923"/>
                    <a:pt x="224719" y="35420"/>
                  </a:cubicBezTo>
                  <a:cubicBezTo>
                    <a:pt x="233369" y="28770"/>
                    <a:pt x="234991" y="16367"/>
                    <a:pt x="228341" y="7717"/>
                  </a:cubicBezTo>
                  <a:cubicBezTo>
                    <a:pt x="222363" y="-60"/>
                    <a:pt x="211585" y="-2272"/>
                    <a:pt x="203027" y="2520"/>
                  </a:cubicBezTo>
                  <a:cubicBezTo>
                    <a:pt x="157244" y="27550"/>
                    <a:pt x="130985" y="68520"/>
                    <a:pt x="130985" y="114915"/>
                  </a:cubicBezTo>
                  <a:cubicBezTo>
                    <a:pt x="130985" y="157135"/>
                    <a:pt x="157369" y="196163"/>
                    <a:pt x="200518" y="218868"/>
                  </a:cubicBezTo>
                  <a:cubicBezTo>
                    <a:pt x="199628" y="227296"/>
                    <a:pt x="199185" y="235767"/>
                    <a:pt x="199192" y="244243"/>
                  </a:cubicBezTo>
                  <a:cubicBezTo>
                    <a:pt x="199441" y="262327"/>
                    <a:pt x="203725" y="280127"/>
                    <a:pt x="211729" y="296345"/>
                  </a:cubicBezTo>
                  <a:cubicBezTo>
                    <a:pt x="201745" y="310550"/>
                    <a:pt x="185781" y="319372"/>
                    <a:pt x="168441" y="320264"/>
                  </a:cubicBezTo>
                  <a:cubicBezTo>
                    <a:pt x="148669" y="320264"/>
                    <a:pt x="129909" y="307078"/>
                    <a:pt x="116973" y="284087"/>
                  </a:cubicBezTo>
                  <a:cubicBezTo>
                    <a:pt x="113873" y="278376"/>
                    <a:pt x="111633" y="272239"/>
                    <a:pt x="110323" y="265875"/>
                  </a:cubicBezTo>
                  <a:lnTo>
                    <a:pt x="106538" y="248621"/>
                  </a:lnTo>
                  <a:cubicBezTo>
                    <a:pt x="106213" y="247140"/>
                    <a:pt x="106087" y="245622"/>
                    <a:pt x="106165" y="244107"/>
                  </a:cubicBezTo>
                  <a:lnTo>
                    <a:pt x="107032" y="227127"/>
                  </a:lnTo>
                  <a:cubicBezTo>
                    <a:pt x="107380" y="220889"/>
                    <a:pt x="105130" y="214785"/>
                    <a:pt x="100815" y="210268"/>
                  </a:cubicBezTo>
                  <a:cubicBezTo>
                    <a:pt x="92154" y="201121"/>
                    <a:pt x="77717" y="200728"/>
                    <a:pt x="68570" y="209389"/>
                  </a:cubicBezTo>
                  <a:cubicBezTo>
                    <a:pt x="68133" y="209804"/>
                    <a:pt x="67712" y="210235"/>
                    <a:pt x="67309" y="210683"/>
                  </a:cubicBezTo>
                  <a:lnTo>
                    <a:pt x="66252" y="211853"/>
                  </a:lnTo>
                  <a:lnTo>
                    <a:pt x="65193" y="210679"/>
                  </a:lnTo>
                  <a:cubicBezTo>
                    <a:pt x="56757" y="201323"/>
                    <a:pt x="42334" y="200577"/>
                    <a:pt x="32977" y="209012"/>
                  </a:cubicBezTo>
                  <a:cubicBezTo>
                    <a:pt x="32532" y="209414"/>
                    <a:pt x="32103" y="209832"/>
                    <a:pt x="31691" y="210268"/>
                  </a:cubicBezTo>
                  <a:cubicBezTo>
                    <a:pt x="27376" y="214785"/>
                    <a:pt x="25126" y="220889"/>
                    <a:pt x="25476" y="227127"/>
                  </a:cubicBezTo>
                  <a:lnTo>
                    <a:pt x="25558" y="228702"/>
                  </a:lnTo>
                  <a:lnTo>
                    <a:pt x="22795" y="228590"/>
                  </a:lnTo>
                  <a:cubicBezTo>
                    <a:pt x="10195" y="228601"/>
                    <a:pt x="-11" y="238824"/>
                    <a:pt x="0" y="251425"/>
                  </a:cubicBezTo>
                  <a:cubicBezTo>
                    <a:pt x="6" y="257875"/>
                    <a:pt x="2742" y="264022"/>
                    <a:pt x="7531" y="268343"/>
                  </a:cubicBezTo>
                  <a:lnTo>
                    <a:pt x="8702" y="269401"/>
                  </a:lnTo>
                  <a:lnTo>
                    <a:pt x="7528" y="270461"/>
                  </a:lnTo>
                  <a:cubicBezTo>
                    <a:pt x="-1825" y="278904"/>
                    <a:pt x="-2564" y="293329"/>
                    <a:pt x="5879" y="302683"/>
                  </a:cubicBezTo>
                  <a:cubicBezTo>
                    <a:pt x="10201" y="307470"/>
                    <a:pt x="16347" y="310206"/>
                    <a:pt x="22796" y="310211"/>
                  </a:cubicBezTo>
                  <a:lnTo>
                    <a:pt x="23286" y="310211"/>
                  </a:lnTo>
                  <a:lnTo>
                    <a:pt x="23987" y="310179"/>
                  </a:lnTo>
                  <a:lnTo>
                    <a:pt x="41989" y="309259"/>
                  </a:lnTo>
                  <a:lnTo>
                    <a:pt x="48466" y="312257"/>
                  </a:lnTo>
                  <a:cubicBezTo>
                    <a:pt x="53167" y="314278"/>
                    <a:pt x="56660" y="318370"/>
                    <a:pt x="57917" y="323329"/>
                  </a:cubicBezTo>
                  <a:cubicBezTo>
                    <a:pt x="72736" y="391940"/>
                    <a:pt x="129354" y="439858"/>
                    <a:pt x="195605" y="439858"/>
                  </a:cubicBezTo>
                  <a:cubicBezTo>
                    <a:pt x="197304" y="439858"/>
                    <a:pt x="199007" y="439822"/>
                    <a:pt x="200715" y="439749"/>
                  </a:cubicBezTo>
                  <a:cubicBezTo>
                    <a:pt x="199693" y="460013"/>
                    <a:pt x="199191" y="479157"/>
                    <a:pt x="199191" y="497772"/>
                  </a:cubicBezTo>
                  <a:cubicBezTo>
                    <a:pt x="198953" y="572827"/>
                    <a:pt x="206103" y="647724"/>
                    <a:pt x="220538" y="721379"/>
                  </a:cubicBezTo>
                  <a:cubicBezTo>
                    <a:pt x="202288" y="726850"/>
                    <a:pt x="187407" y="740140"/>
                    <a:pt x="179916" y="757658"/>
                  </a:cubicBezTo>
                  <a:lnTo>
                    <a:pt x="169922" y="780977"/>
                  </a:lnTo>
                  <a:cubicBezTo>
                    <a:pt x="163808" y="795245"/>
                    <a:pt x="170419" y="811768"/>
                    <a:pt x="184687" y="817882"/>
                  </a:cubicBezTo>
                  <a:cubicBezTo>
                    <a:pt x="188185" y="819380"/>
                    <a:pt x="191950" y="820153"/>
                    <a:pt x="195755" y="820153"/>
                  </a:cubicBezTo>
                  <a:lnTo>
                    <a:pt x="299734" y="820153"/>
                  </a:lnTo>
                  <a:cubicBezTo>
                    <a:pt x="315248" y="820135"/>
                    <a:pt x="327820" y="807563"/>
                    <a:pt x="327837" y="792049"/>
                  </a:cubicBezTo>
                  <a:lnTo>
                    <a:pt x="327837" y="755830"/>
                  </a:lnTo>
                  <a:cubicBezTo>
                    <a:pt x="327837" y="713253"/>
                    <a:pt x="374076" y="677293"/>
                    <a:pt x="431025" y="675470"/>
                  </a:cubicBezTo>
                  <a:cubicBezTo>
                    <a:pt x="487975" y="677293"/>
                    <a:pt x="534214" y="713257"/>
                    <a:pt x="534214" y="755830"/>
                  </a:cubicBezTo>
                  <a:lnTo>
                    <a:pt x="534214" y="792049"/>
                  </a:lnTo>
                  <a:cubicBezTo>
                    <a:pt x="534231" y="807563"/>
                    <a:pt x="546803" y="820135"/>
                    <a:pt x="562317" y="820153"/>
                  </a:cubicBezTo>
                  <a:lnTo>
                    <a:pt x="666298" y="820153"/>
                  </a:lnTo>
                  <a:cubicBezTo>
                    <a:pt x="681820" y="820153"/>
                    <a:pt x="694403" y="807570"/>
                    <a:pt x="694403" y="792048"/>
                  </a:cubicBezTo>
                  <a:cubicBezTo>
                    <a:pt x="694403" y="788243"/>
                    <a:pt x="693631" y="784477"/>
                    <a:pt x="692131" y="780978"/>
                  </a:cubicBezTo>
                  <a:lnTo>
                    <a:pt x="682135" y="757657"/>
                  </a:lnTo>
                  <a:cubicBezTo>
                    <a:pt x="674643" y="740139"/>
                    <a:pt x="659761" y="726849"/>
                    <a:pt x="641510" y="721379"/>
                  </a:cubicBezTo>
                  <a:cubicBezTo>
                    <a:pt x="655946" y="647725"/>
                    <a:pt x="663096" y="572828"/>
                    <a:pt x="662859" y="497773"/>
                  </a:cubicBezTo>
                  <a:cubicBezTo>
                    <a:pt x="662859" y="479160"/>
                    <a:pt x="662358" y="460015"/>
                    <a:pt x="661335" y="439750"/>
                  </a:cubicBezTo>
                  <a:cubicBezTo>
                    <a:pt x="663045" y="439823"/>
                    <a:pt x="664749" y="439859"/>
                    <a:pt x="666447" y="439859"/>
                  </a:cubicBezTo>
                  <a:cubicBezTo>
                    <a:pt x="732698" y="439859"/>
                    <a:pt x="789320" y="391944"/>
                    <a:pt x="804139" y="323337"/>
                  </a:cubicBezTo>
                  <a:cubicBezTo>
                    <a:pt x="805398" y="318375"/>
                    <a:pt x="808892" y="314282"/>
                    <a:pt x="813594" y="312258"/>
                  </a:cubicBezTo>
                  <a:lnTo>
                    <a:pt x="819074" y="309723"/>
                  </a:lnTo>
                  <a:cubicBezTo>
                    <a:pt x="819656" y="309453"/>
                    <a:pt x="820290" y="309314"/>
                    <a:pt x="820931" y="309313"/>
                  </a:cubicBezTo>
                  <a:lnTo>
                    <a:pt x="838072" y="310185"/>
                  </a:lnTo>
                  <a:lnTo>
                    <a:pt x="838557" y="310209"/>
                  </a:lnTo>
                  <a:lnTo>
                    <a:pt x="839256" y="310214"/>
                  </a:lnTo>
                  <a:cubicBezTo>
                    <a:pt x="851857" y="310204"/>
                    <a:pt x="862063" y="299981"/>
                    <a:pt x="862053" y="287380"/>
                  </a:cubicBezTo>
                  <a:cubicBezTo>
                    <a:pt x="862048" y="280932"/>
                    <a:pt x="859314" y="274787"/>
                    <a:pt x="854528" y="270466"/>
                  </a:cubicBezTo>
                  <a:close/>
                  <a:moveTo>
                    <a:pt x="673911" y="65004"/>
                  </a:moveTo>
                  <a:cubicBezTo>
                    <a:pt x="673059" y="46973"/>
                    <a:pt x="663968" y="30333"/>
                    <a:pt x="649256" y="19874"/>
                  </a:cubicBezTo>
                  <a:cubicBezTo>
                    <a:pt x="649081" y="19730"/>
                    <a:pt x="648875" y="19375"/>
                    <a:pt x="649010" y="19196"/>
                  </a:cubicBezTo>
                  <a:cubicBezTo>
                    <a:pt x="649145" y="19017"/>
                    <a:pt x="649494" y="19030"/>
                    <a:pt x="649884" y="19235"/>
                  </a:cubicBezTo>
                  <a:cubicBezTo>
                    <a:pt x="689370" y="40824"/>
                    <a:pt x="712011" y="75696"/>
                    <a:pt x="712011" y="114918"/>
                  </a:cubicBezTo>
                  <a:cubicBezTo>
                    <a:pt x="712011" y="148102"/>
                    <a:pt x="691802" y="179177"/>
                    <a:pt x="658368" y="198841"/>
                  </a:cubicBezTo>
                  <a:cubicBezTo>
                    <a:pt x="652984" y="171127"/>
                    <a:pt x="640755" y="145199"/>
                    <a:pt x="622794" y="123417"/>
                  </a:cubicBezTo>
                  <a:cubicBezTo>
                    <a:pt x="655897" y="111874"/>
                    <a:pt x="673911" y="91524"/>
                    <a:pt x="673911" y="65004"/>
                  </a:cubicBezTo>
                  <a:close/>
                  <a:moveTo>
                    <a:pt x="150036" y="114915"/>
                  </a:moveTo>
                  <a:cubicBezTo>
                    <a:pt x="150036" y="75694"/>
                    <a:pt x="172676" y="40822"/>
                    <a:pt x="212162" y="19232"/>
                  </a:cubicBezTo>
                  <a:cubicBezTo>
                    <a:pt x="212590" y="19013"/>
                    <a:pt x="213083" y="19055"/>
                    <a:pt x="213083" y="20334"/>
                  </a:cubicBezTo>
                  <a:cubicBezTo>
                    <a:pt x="198132" y="30403"/>
                    <a:pt x="188868" y="46990"/>
                    <a:pt x="188136" y="65001"/>
                  </a:cubicBezTo>
                  <a:cubicBezTo>
                    <a:pt x="188136" y="91523"/>
                    <a:pt x="206150" y="111875"/>
                    <a:pt x="239256" y="123415"/>
                  </a:cubicBezTo>
                  <a:cubicBezTo>
                    <a:pt x="221295" y="145198"/>
                    <a:pt x="209067" y="171125"/>
                    <a:pt x="203683" y="198838"/>
                  </a:cubicBezTo>
                  <a:cubicBezTo>
                    <a:pt x="170245" y="179171"/>
                    <a:pt x="150036" y="148097"/>
                    <a:pt x="150036" y="114922"/>
                  </a:cubicBezTo>
                  <a:close/>
                  <a:moveTo>
                    <a:pt x="828019" y="272198"/>
                  </a:moveTo>
                  <a:lnTo>
                    <a:pt x="841760" y="284604"/>
                  </a:lnTo>
                  <a:cubicBezTo>
                    <a:pt x="843303" y="285998"/>
                    <a:pt x="843425" y="288379"/>
                    <a:pt x="842031" y="289922"/>
                  </a:cubicBezTo>
                  <a:cubicBezTo>
                    <a:pt x="841322" y="290708"/>
                    <a:pt x="840314" y="291159"/>
                    <a:pt x="839256" y="291164"/>
                  </a:cubicBezTo>
                  <a:lnTo>
                    <a:pt x="839043" y="291159"/>
                  </a:lnTo>
                  <a:lnTo>
                    <a:pt x="822127" y="290294"/>
                  </a:lnTo>
                  <a:cubicBezTo>
                    <a:pt x="821729" y="290274"/>
                    <a:pt x="821330" y="290264"/>
                    <a:pt x="820930" y="290263"/>
                  </a:cubicBezTo>
                  <a:cubicBezTo>
                    <a:pt x="817525" y="290263"/>
                    <a:pt x="814162" y="291003"/>
                    <a:pt x="811072" y="292434"/>
                  </a:cubicBezTo>
                  <a:lnTo>
                    <a:pt x="805588" y="294972"/>
                  </a:lnTo>
                  <a:cubicBezTo>
                    <a:pt x="795461" y="299503"/>
                    <a:pt x="788034" y="308510"/>
                    <a:pt x="785516" y="319315"/>
                  </a:cubicBezTo>
                  <a:cubicBezTo>
                    <a:pt x="772955" y="377472"/>
                    <a:pt x="724414" y="420809"/>
                    <a:pt x="666446" y="420809"/>
                  </a:cubicBezTo>
                  <a:cubicBezTo>
                    <a:pt x="657861" y="420752"/>
                    <a:pt x="649310" y="419727"/>
                    <a:pt x="640956" y="417752"/>
                  </a:cubicBezTo>
                  <a:cubicBezTo>
                    <a:pt x="642708" y="443936"/>
                    <a:pt x="643813" y="470566"/>
                    <a:pt x="643813" y="497773"/>
                  </a:cubicBezTo>
                  <a:cubicBezTo>
                    <a:pt x="644096" y="578431"/>
                    <a:pt x="635644" y="658883"/>
                    <a:pt x="618607" y="737721"/>
                  </a:cubicBezTo>
                  <a:lnTo>
                    <a:pt x="623013" y="737721"/>
                  </a:lnTo>
                  <a:cubicBezTo>
                    <a:pt x="641125" y="737721"/>
                    <a:pt x="657494" y="748515"/>
                    <a:pt x="664628" y="765162"/>
                  </a:cubicBezTo>
                  <a:lnTo>
                    <a:pt x="674623" y="788481"/>
                  </a:lnTo>
                  <a:cubicBezTo>
                    <a:pt x="676592" y="793078"/>
                    <a:pt x="674464" y="798401"/>
                    <a:pt x="669867" y="800371"/>
                  </a:cubicBezTo>
                  <a:cubicBezTo>
                    <a:pt x="668739" y="800855"/>
                    <a:pt x="667525" y="801103"/>
                    <a:pt x="666298" y="801103"/>
                  </a:cubicBezTo>
                  <a:lnTo>
                    <a:pt x="562317" y="801103"/>
                  </a:lnTo>
                  <a:cubicBezTo>
                    <a:pt x="557317" y="801102"/>
                    <a:pt x="553264" y="797050"/>
                    <a:pt x="553264" y="792049"/>
                  </a:cubicBezTo>
                  <a:lnTo>
                    <a:pt x="553264" y="755830"/>
                  </a:lnTo>
                  <a:cubicBezTo>
                    <a:pt x="553264" y="702687"/>
                    <a:pt x="498921" y="658327"/>
                    <a:pt x="431025" y="656411"/>
                  </a:cubicBezTo>
                  <a:cubicBezTo>
                    <a:pt x="363128" y="658327"/>
                    <a:pt x="308787" y="702687"/>
                    <a:pt x="308787" y="755830"/>
                  </a:cubicBezTo>
                  <a:lnTo>
                    <a:pt x="308787" y="792049"/>
                  </a:lnTo>
                  <a:cubicBezTo>
                    <a:pt x="308787" y="797050"/>
                    <a:pt x="304734" y="801102"/>
                    <a:pt x="299734" y="801103"/>
                  </a:cubicBezTo>
                  <a:lnTo>
                    <a:pt x="195755" y="801103"/>
                  </a:lnTo>
                  <a:cubicBezTo>
                    <a:pt x="190754" y="801102"/>
                    <a:pt x="186700" y="797047"/>
                    <a:pt x="186701" y="792045"/>
                  </a:cubicBezTo>
                  <a:cubicBezTo>
                    <a:pt x="186701" y="790820"/>
                    <a:pt x="186949" y="789608"/>
                    <a:pt x="187432" y="788481"/>
                  </a:cubicBezTo>
                  <a:lnTo>
                    <a:pt x="197426" y="765162"/>
                  </a:lnTo>
                  <a:cubicBezTo>
                    <a:pt x="204560" y="748515"/>
                    <a:pt x="220929" y="737721"/>
                    <a:pt x="239040" y="737721"/>
                  </a:cubicBezTo>
                  <a:lnTo>
                    <a:pt x="243445" y="737721"/>
                  </a:lnTo>
                  <a:cubicBezTo>
                    <a:pt x="226408" y="658883"/>
                    <a:pt x="217958" y="578431"/>
                    <a:pt x="218242" y="497773"/>
                  </a:cubicBezTo>
                  <a:cubicBezTo>
                    <a:pt x="218242" y="470566"/>
                    <a:pt x="219342" y="443937"/>
                    <a:pt x="221093" y="417752"/>
                  </a:cubicBezTo>
                  <a:cubicBezTo>
                    <a:pt x="212739" y="419727"/>
                    <a:pt x="204189" y="420752"/>
                    <a:pt x="195605" y="420809"/>
                  </a:cubicBezTo>
                  <a:cubicBezTo>
                    <a:pt x="137636" y="420809"/>
                    <a:pt x="89099" y="377470"/>
                    <a:pt x="76542" y="319308"/>
                  </a:cubicBezTo>
                  <a:cubicBezTo>
                    <a:pt x="74026" y="308504"/>
                    <a:pt x="66600" y="299499"/>
                    <a:pt x="56472" y="294972"/>
                  </a:cubicBezTo>
                  <a:lnTo>
                    <a:pt x="49649" y="291818"/>
                  </a:lnTo>
                  <a:cubicBezTo>
                    <a:pt x="47337" y="290750"/>
                    <a:pt x="44821" y="290198"/>
                    <a:pt x="42274" y="290198"/>
                  </a:cubicBezTo>
                  <a:cubicBezTo>
                    <a:pt x="41976" y="290198"/>
                    <a:pt x="41680" y="290205"/>
                    <a:pt x="41382" y="290220"/>
                  </a:cubicBezTo>
                  <a:lnTo>
                    <a:pt x="23004" y="291161"/>
                  </a:lnTo>
                  <a:lnTo>
                    <a:pt x="22793" y="291166"/>
                  </a:lnTo>
                  <a:cubicBezTo>
                    <a:pt x="20713" y="291155"/>
                    <a:pt x="19036" y="289460"/>
                    <a:pt x="19047" y="287381"/>
                  </a:cubicBezTo>
                  <a:cubicBezTo>
                    <a:pt x="19053" y="286323"/>
                    <a:pt x="19504" y="285316"/>
                    <a:pt x="20289" y="284606"/>
                  </a:cubicBezTo>
                  <a:lnTo>
                    <a:pt x="34028" y="272198"/>
                  </a:lnTo>
                  <a:cubicBezTo>
                    <a:pt x="35571" y="270807"/>
                    <a:pt x="35694" y="268427"/>
                    <a:pt x="34302" y="266884"/>
                  </a:cubicBezTo>
                  <a:cubicBezTo>
                    <a:pt x="34215" y="266789"/>
                    <a:pt x="34124" y="266697"/>
                    <a:pt x="34028" y="266611"/>
                  </a:cubicBezTo>
                  <a:lnTo>
                    <a:pt x="20291" y="254204"/>
                  </a:lnTo>
                  <a:cubicBezTo>
                    <a:pt x="18747" y="252812"/>
                    <a:pt x="18625" y="250431"/>
                    <a:pt x="20018" y="248887"/>
                  </a:cubicBezTo>
                  <a:cubicBezTo>
                    <a:pt x="20726" y="248102"/>
                    <a:pt x="21732" y="247650"/>
                    <a:pt x="22789" y="247644"/>
                  </a:cubicBezTo>
                  <a:lnTo>
                    <a:pt x="23001" y="247650"/>
                  </a:lnTo>
                  <a:lnTo>
                    <a:pt x="41490" y="248594"/>
                  </a:lnTo>
                  <a:lnTo>
                    <a:pt x="41681" y="248594"/>
                  </a:lnTo>
                  <a:cubicBezTo>
                    <a:pt x="43761" y="248592"/>
                    <a:pt x="45446" y="246905"/>
                    <a:pt x="45444" y="244825"/>
                  </a:cubicBezTo>
                  <a:cubicBezTo>
                    <a:pt x="45444" y="244762"/>
                    <a:pt x="45442" y="244700"/>
                    <a:pt x="45439" y="244638"/>
                  </a:cubicBezTo>
                  <a:lnTo>
                    <a:pt x="44506" y="226154"/>
                  </a:lnTo>
                  <a:cubicBezTo>
                    <a:pt x="44391" y="224081"/>
                    <a:pt x="45980" y="222307"/>
                    <a:pt x="48054" y="222193"/>
                  </a:cubicBezTo>
                  <a:cubicBezTo>
                    <a:pt x="48135" y="222188"/>
                    <a:pt x="48217" y="222186"/>
                    <a:pt x="48299" y="222187"/>
                  </a:cubicBezTo>
                  <a:cubicBezTo>
                    <a:pt x="49357" y="222187"/>
                    <a:pt x="50364" y="222643"/>
                    <a:pt x="51061" y="223440"/>
                  </a:cubicBezTo>
                  <a:lnTo>
                    <a:pt x="63460" y="237180"/>
                  </a:lnTo>
                  <a:cubicBezTo>
                    <a:pt x="64854" y="238724"/>
                    <a:pt x="67235" y="238845"/>
                    <a:pt x="68778" y="237452"/>
                  </a:cubicBezTo>
                  <a:cubicBezTo>
                    <a:pt x="68873" y="237366"/>
                    <a:pt x="68964" y="237276"/>
                    <a:pt x="69050" y="237180"/>
                  </a:cubicBezTo>
                  <a:lnTo>
                    <a:pt x="81455" y="223440"/>
                  </a:lnTo>
                  <a:cubicBezTo>
                    <a:pt x="82152" y="222643"/>
                    <a:pt x="83159" y="222187"/>
                    <a:pt x="84217" y="222187"/>
                  </a:cubicBezTo>
                  <a:cubicBezTo>
                    <a:pt x="86295" y="222166"/>
                    <a:pt x="87996" y="223833"/>
                    <a:pt x="88017" y="225910"/>
                  </a:cubicBezTo>
                  <a:cubicBezTo>
                    <a:pt x="88018" y="225991"/>
                    <a:pt x="88016" y="226073"/>
                    <a:pt x="88011" y="226154"/>
                  </a:cubicBezTo>
                  <a:lnTo>
                    <a:pt x="87143" y="243136"/>
                  </a:lnTo>
                  <a:cubicBezTo>
                    <a:pt x="86980" y="246346"/>
                    <a:pt x="87245" y="249564"/>
                    <a:pt x="87936" y="252703"/>
                  </a:cubicBezTo>
                  <a:lnTo>
                    <a:pt x="91721" y="269959"/>
                  </a:lnTo>
                  <a:cubicBezTo>
                    <a:pt x="93429" y="278167"/>
                    <a:pt x="96345" y="286078"/>
                    <a:pt x="100372" y="293432"/>
                  </a:cubicBezTo>
                  <a:cubicBezTo>
                    <a:pt x="116074" y="321336"/>
                    <a:pt x="140706" y="339318"/>
                    <a:pt x="168443" y="339318"/>
                  </a:cubicBezTo>
                  <a:cubicBezTo>
                    <a:pt x="194671" y="339318"/>
                    <a:pt x="218125" y="323213"/>
                    <a:pt x="233902" y="297884"/>
                  </a:cubicBezTo>
                  <a:cubicBezTo>
                    <a:pt x="224214" y="281622"/>
                    <a:pt x="218825" y="263163"/>
                    <a:pt x="218242" y="244243"/>
                  </a:cubicBezTo>
                  <a:cubicBezTo>
                    <a:pt x="218242" y="112952"/>
                    <a:pt x="326897" y="67678"/>
                    <a:pt x="431030" y="67678"/>
                  </a:cubicBezTo>
                  <a:cubicBezTo>
                    <a:pt x="535163" y="67678"/>
                    <a:pt x="643809" y="112952"/>
                    <a:pt x="643809" y="244243"/>
                  </a:cubicBezTo>
                  <a:cubicBezTo>
                    <a:pt x="643226" y="263163"/>
                    <a:pt x="637837" y="281622"/>
                    <a:pt x="628149" y="297884"/>
                  </a:cubicBezTo>
                  <a:cubicBezTo>
                    <a:pt x="643927" y="323213"/>
                    <a:pt x="667381" y="339318"/>
                    <a:pt x="693610" y="339318"/>
                  </a:cubicBezTo>
                  <a:cubicBezTo>
                    <a:pt x="721348" y="339318"/>
                    <a:pt x="745982" y="321333"/>
                    <a:pt x="761683" y="293425"/>
                  </a:cubicBezTo>
                  <a:cubicBezTo>
                    <a:pt x="765709" y="286073"/>
                    <a:pt x="768623" y="278165"/>
                    <a:pt x="770331" y="269959"/>
                  </a:cubicBezTo>
                  <a:lnTo>
                    <a:pt x="774502" y="250939"/>
                  </a:lnTo>
                  <a:cubicBezTo>
                    <a:pt x="774934" y="248972"/>
                    <a:pt x="775101" y="246956"/>
                    <a:pt x="774997" y="244945"/>
                  </a:cubicBezTo>
                  <a:lnTo>
                    <a:pt x="774038" y="226157"/>
                  </a:lnTo>
                  <a:cubicBezTo>
                    <a:pt x="773923" y="224084"/>
                    <a:pt x="775510" y="222310"/>
                    <a:pt x="777584" y="222196"/>
                  </a:cubicBezTo>
                  <a:cubicBezTo>
                    <a:pt x="777666" y="222191"/>
                    <a:pt x="777749" y="222189"/>
                    <a:pt x="777831" y="222190"/>
                  </a:cubicBezTo>
                  <a:cubicBezTo>
                    <a:pt x="778889" y="222190"/>
                    <a:pt x="779896" y="222646"/>
                    <a:pt x="780593" y="223443"/>
                  </a:cubicBezTo>
                  <a:lnTo>
                    <a:pt x="792999" y="237183"/>
                  </a:lnTo>
                  <a:cubicBezTo>
                    <a:pt x="794393" y="238726"/>
                    <a:pt x="796773" y="238848"/>
                    <a:pt x="798316" y="237455"/>
                  </a:cubicBezTo>
                  <a:cubicBezTo>
                    <a:pt x="798411" y="237369"/>
                    <a:pt x="798502" y="237279"/>
                    <a:pt x="798588" y="237183"/>
                  </a:cubicBezTo>
                  <a:lnTo>
                    <a:pt x="810993" y="223443"/>
                  </a:lnTo>
                  <a:cubicBezTo>
                    <a:pt x="811690" y="222646"/>
                    <a:pt x="812697" y="222190"/>
                    <a:pt x="813755" y="222190"/>
                  </a:cubicBezTo>
                  <a:cubicBezTo>
                    <a:pt x="815833" y="222169"/>
                    <a:pt x="817535" y="223837"/>
                    <a:pt x="817556" y="225914"/>
                  </a:cubicBezTo>
                  <a:cubicBezTo>
                    <a:pt x="817557" y="225995"/>
                    <a:pt x="817555" y="226076"/>
                    <a:pt x="817550" y="226157"/>
                  </a:cubicBezTo>
                  <a:lnTo>
                    <a:pt x="816604" y="244645"/>
                  </a:lnTo>
                  <a:cubicBezTo>
                    <a:pt x="816498" y="246722"/>
                    <a:pt x="818097" y="248491"/>
                    <a:pt x="820173" y="248597"/>
                  </a:cubicBezTo>
                  <a:cubicBezTo>
                    <a:pt x="820236" y="248600"/>
                    <a:pt x="820299" y="248602"/>
                    <a:pt x="820362" y="248602"/>
                  </a:cubicBezTo>
                  <a:lnTo>
                    <a:pt x="820552" y="248602"/>
                  </a:lnTo>
                  <a:lnTo>
                    <a:pt x="839041" y="247658"/>
                  </a:lnTo>
                  <a:lnTo>
                    <a:pt x="839254" y="247651"/>
                  </a:lnTo>
                  <a:cubicBezTo>
                    <a:pt x="841334" y="247664"/>
                    <a:pt x="843009" y="249360"/>
                    <a:pt x="842997" y="251439"/>
                  </a:cubicBezTo>
                  <a:cubicBezTo>
                    <a:pt x="842991" y="252498"/>
                    <a:pt x="842541" y="253503"/>
                    <a:pt x="841756" y="254212"/>
                  </a:cubicBezTo>
                  <a:lnTo>
                    <a:pt x="828015" y="266618"/>
                  </a:lnTo>
                  <a:cubicBezTo>
                    <a:pt x="826475" y="268015"/>
                    <a:pt x="826360" y="270396"/>
                    <a:pt x="827756" y="271935"/>
                  </a:cubicBezTo>
                  <a:cubicBezTo>
                    <a:pt x="827839" y="272028"/>
                    <a:pt x="827927" y="272115"/>
                    <a:pt x="828019" y="27219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03E1C4B-2D44-A321-2CCD-8655CA9BDC4C}"/>
                </a:ext>
              </a:extLst>
            </p:cNvPr>
            <p:cNvSpPr/>
            <p:nvPr/>
          </p:nvSpPr>
          <p:spPr>
            <a:xfrm>
              <a:off x="4567135" y="2942844"/>
              <a:ext cx="114300" cy="114299"/>
            </a:xfrm>
            <a:custGeom>
              <a:avLst/>
              <a:gdLst>
                <a:gd name="csX0" fmla="*/ 57150 w 114300"/>
                <a:gd name="csY0" fmla="*/ 114300 h 114299"/>
                <a:gd name="csX1" fmla="*/ 114300 w 114300"/>
                <a:gd name="csY1" fmla="*/ 57150 h 114299"/>
                <a:gd name="csX2" fmla="*/ 57150 w 114300"/>
                <a:gd name="csY2" fmla="*/ 0 h 114299"/>
                <a:gd name="csX3" fmla="*/ 0 w 114300"/>
                <a:gd name="csY3" fmla="*/ 57150 h 114299"/>
                <a:gd name="csX4" fmla="*/ 57150 w 114300"/>
                <a:gd name="csY4" fmla="*/ 114300 h 114299"/>
                <a:gd name="csX5" fmla="*/ 57150 w 114300"/>
                <a:gd name="csY5" fmla="*/ 19050 h 114299"/>
                <a:gd name="csX6" fmla="*/ 95250 w 114300"/>
                <a:gd name="csY6" fmla="*/ 57150 h 114299"/>
                <a:gd name="csX7" fmla="*/ 57150 w 114300"/>
                <a:gd name="csY7" fmla="*/ 95250 h 114299"/>
                <a:gd name="csX8" fmla="*/ 19050 w 114300"/>
                <a:gd name="csY8" fmla="*/ 57150 h 114299"/>
                <a:gd name="csX9" fmla="*/ 57150 w 114300"/>
                <a:gd name="csY9" fmla="*/ 19050 h 11429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114300" h="114299">
                  <a:moveTo>
                    <a:pt x="57150" y="114300"/>
                  </a:moveTo>
                  <a:cubicBezTo>
                    <a:pt x="88713" y="114300"/>
                    <a:pt x="114300" y="88713"/>
                    <a:pt x="114300" y="57150"/>
                  </a:cubicBezTo>
                  <a:cubicBezTo>
                    <a:pt x="114300" y="25587"/>
                    <a:pt x="88713" y="0"/>
                    <a:pt x="57150" y="0"/>
                  </a:cubicBezTo>
                  <a:cubicBezTo>
                    <a:pt x="25587" y="0"/>
                    <a:pt x="0" y="25587"/>
                    <a:pt x="0" y="57150"/>
                  </a:cubicBezTo>
                  <a:cubicBezTo>
                    <a:pt x="34" y="88699"/>
                    <a:pt x="25601" y="114266"/>
                    <a:pt x="57150" y="114300"/>
                  </a:cubicBezTo>
                  <a:close/>
                  <a:moveTo>
                    <a:pt x="57150" y="19050"/>
                  </a:moveTo>
                  <a:cubicBezTo>
                    <a:pt x="78192" y="19050"/>
                    <a:pt x="95250" y="36108"/>
                    <a:pt x="95250" y="57150"/>
                  </a:cubicBezTo>
                  <a:cubicBezTo>
                    <a:pt x="95250" y="78192"/>
                    <a:pt x="78192" y="95250"/>
                    <a:pt x="57150" y="95250"/>
                  </a:cubicBezTo>
                  <a:cubicBezTo>
                    <a:pt x="36108" y="95250"/>
                    <a:pt x="19050" y="78192"/>
                    <a:pt x="19050" y="57150"/>
                  </a:cubicBezTo>
                  <a:cubicBezTo>
                    <a:pt x="19073" y="36117"/>
                    <a:pt x="36117" y="19073"/>
                    <a:pt x="57150" y="1905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BADDE3A-FCB5-2E03-3E9F-53AA3B04C26E}"/>
                </a:ext>
              </a:extLst>
            </p:cNvPr>
            <p:cNvSpPr/>
            <p:nvPr/>
          </p:nvSpPr>
          <p:spPr>
            <a:xfrm>
              <a:off x="4614761" y="2980511"/>
              <a:ext cx="38527" cy="38527"/>
            </a:xfrm>
            <a:custGeom>
              <a:avLst/>
              <a:gdLst>
                <a:gd name="csX0" fmla="*/ 7125 w 38527"/>
                <a:gd name="csY0" fmla="*/ 34221 h 38527"/>
                <a:gd name="csX1" fmla="*/ 34221 w 38527"/>
                <a:gd name="csY1" fmla="*/ 31402 h 38527"/>
                <a:gd name="csX2" fmla="*/ 31402 w 38527"/>
                <a:gd name="csY2" fmla="*/ 4306 h 38527"/>
                <a:gd name="csX3" fmla="*/ 4306 w 38527"/>
                <a:gd name="csY3" fmla="*/ 7126 h 38527"/>
                <a:gd name="csX4" fmla="*/ 4529 w 38527"/>
                <a:gd name="csY4" fmla="*/ 31671 h 38527"/>
                <a:gd name="csX5" fmla="*/ 7125 w 38527"/>
                <a:gd name="csY5" fmla="*/ 34221 h 3852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38527" h="38527">
                  <a:moveTo>
                    <a:pt x="7125" y="34221"/>
                  </a:moveTo>
                  <a:cubicBezTo>
                    <a:pt x="15386" y="40925"/>
                    <a:pt x="27517" y="39663"/>
                    <a:pt x="34221" y="31402"/>
                  </a:cubicBezTo>
                  <a:cubicBezTo>
                    <a:pt x="40925" y="23141"/>
                    <a:pt x="39663" y="11010"/>
                    <a:pt x="31402" y="4306"/>
                  </a:cubicBezTo>
                  <a:cubicBezTo>
                    <a:pt x="23141" y="-2398"/>
                    <a:pt x="11010" y="-1136"/>
                    <a:pt x="4306" y="7126"/>
                  </a:cubicBezTo>
                  <a:cubicBezTo>
                    <a:pt x="-1518" y="14302"/>
                    <a:pt x="-1425" y="24602"/>
                    <a:pt x="4529" y="31671"/>
                  </a:cubicBezTo>
                  <a:cubicBezTo>
                    <a:pt x="5311" y="32603"/>
                    <a:pt x="6180" y="33456"/>
                    <a:pt x="7125" y="3422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9437A3-5447-E2BE-4A62-AF99D78833FF}"/>
                </a:ext>
              </a:extLst>
            </p:cNvPr>
            <p:cNvSpPr/>
            <p:nvPr/>
          </p:nvSpPr>
          <p:spPr>
            <a:xfrm>
              <a:off x="4690960" y="2942844"/>
              <a:ext cx="114300" cy="114299"/>
            </a:xfrm>
            <a:custGeom>
              <a:avLst/>
              <a:gdLst>
                <a:gd name="csX0" fmla="*/ 57150 w 114300"/>
                <a:gd name="csY0" fmla="*/ 114300 h 114299"/>
                <a:gd name="csX1" fmla="*/ 114300 w 114300"/>
                <a:gd name="csY1" fmla="*/ 57150 h 114299"/>
                <a:gd name="csX2" fmla="*/ 57150 w 114300"/>
                <a:gd name="csY2" fmla="*/ 0 h 114299"/>
                <a:gd name="csX3" fmla="*/ 0 w 114300"/>
                <a:gd name="csY3" fmla="*/ 57150 h 114299"/>
                <a:gd name="csX4" fmla="*/ 57150 w 114300"/>
                <a:gd name="csY4" fmla="*/ 114300 h 114299"/>
                <a:gd name="csX5" fmla="*/ 57150 w 114300"/>
                <a:gd name="csY5" fmla="*/ 19050 h 114299"/>
                <a:gd name="csX6" fmla="*/ 95250 w 114300"/>
                <a:gd name="csY6" fmla="*/ 57150 h 114299"/>
                <a:gd name="csX7" fmla="*/ 57150 w 114300"/>
                <a:gd name="csY7" fmla="*/ 95250 h 114299"/>
                <a:gd name="csX8" fmla="*/ 19050 w 114300"/>
                <a:gd name="csY8" fmla="*/ 57150 h 114299"/>
                <a:gd name="csX9" fmla="*/ 57150 w 114300"/>
                <a:gd name="csY9" fmla="*/ 19050 h 11429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114300" h="114299">
                  <a:moveTo>
                    <a:pt x="57150" y="114300"/>
                  </a:moveTo>
                  <a:cubicBezTo>
                    <a:pt x="88713" y="114300"/>
                    <a:pt x="114300" y="88713"/>
                    <a:pt x="114300" y="57150"/>
                  </a:cubicBezTo>
                  <a:cubicBezTo>
                    <a:pt x="114300" y="25587"/>
                    <a:pt x="88713" y="0"/>
                    <a:pt x="57150" y="0"/>
                  </a:cubicBezTo>
                  <a:cubicBezTo>
                    <a:pt x="25587" y="0"/>
                    <a:pt x="0" y="25587"/>
                    <a:pt x="0" y="57150"/>
                  </a:cubicBezTo>
                  <a:cubicBezTo>
                    <a:pt x="34" y="88699"/>
                    <a:pt x="25601" y="114266"/>
                    <a:pt x="57150" y="114300"/>
                  </a:cubicBezTo>
                  <a:close/>
                  <a:moveTo>
                    <a:pt x="57150" y="19050"/>
                  </a:moveTo>
                  <a:cubicBezTo>
                    <a:pt x="78192" y="19050"/>
                    <a:pt x="95250" y="36108"/>
                    <a:pt x="95250" y="57150"/>
                  </a:cubicBezTo>
                  <a:cubicBezTo>
                    <a:pt x="95250" y="78192"/>
                    <a:pt x="78192" y="95250"/>
                    <a:pt x="57150" y="95250"/>
                  </a:cubicBezTo>
                  <a:cubicBezTo>
                    <a:pt x="36108" y="95250"/>
                    <a:pt x="19050" y="78192"/>
                    <a:pt x="19050" y="57150"/>
                  </a:cubicBezTo>
                  <a:cubicBezTo>
                    <a:pt x="19073" y="36117"/>
                    <a:pt x="36117" y="19073"/>
                    <a:pt x="57150" y="1905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34BBD4F-AC7B-8332-DB8B-4A9CAE1F1E33}"/>
                </a:ext>
              </a:extLst>
            </p:cNvPr>
            <p:cNvSpPr/>
            <p:nvPr/>
          </p:nvSpPr>
          <p:spPr>
            <a:xfrm>
              <a:off x="4719536" y="2980511"/>
              <a:ext cx="38527" cy="38527"/>
            </a:xfrm>
            <a:custGeom>
              <a:avLst/>
              <a:gdLst>
                <a:gd name="csX0" fmla="*/ 7125 w 38527"/>
                <a:gd name="csY0" fmla="*/ 34221 h 38527"/>
                <a:gd name="csX1" fmla="*/ 34221 w 38527"/>
                <a:gd name="csY1" fmla="*/ 31402 h 38527"/>
                <a:gd name="csX2" fmla="*/ 31402 w 38527"/>
                <a:gd name="csY2" fmla="*/ 4306 h 38527"/>
                <a:gd name="csX3" fmla="*/ 4306 w 38527"/>
                <a:gd name="csY3" fmla="*/ 7126 h 38527"/>
                <a:gd name="csX4" fmla="*/ 4529 w 38527"/>
                <a:gd name="csY4" fmla="*/ 31671 h 38527"/>
                <a:gd name="csX5" fmla="*/ 7125 w 38527"/>
                <a:gd name="csY5" fmla="*/ 34221 h 3852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38527" h="38527">
                  <a:moveTo>
                    <a:pt x="7125" y="34221"/>
                  </a:moveTo>
                  <a:cubicBezTo>
                    <a:pt x="15386" y="40925"/>
                    <a:pt x="27517" y="39663"/>
                    <a:pt x="34221" y="31402"/>
                  </a:cubicBezTo>
                  <a:cubicBezTo>
                    <a:pt x="40925" y="23141"/>
                    <a:pt x="39663" y="11010"/>
                    <a:pt x="31402" y="4306"/>
                  </a:cubicBezTo>
                  <a:cubicBezTo>
                    <a:pt x="23141" y="-2398"/>
                    <a:pt x="11010" y="-1136"/>
                    <a:pt x="4306" y="7126"/>
                  </a:cubicBezTo>
                  <a:cubicBezTo>
                    <a:pt x="-1518" y="14302"/>
                    <a:pt x="-1425" y="24602"/>
                    <a:pt x="4529" y="31671"/>
                  </a:cubicBezTo>
                  <a:cubicBezTo>
                    <a:pt x="5311" y="32603"/>
                    <a:pt x="6180" y="33456"/>
                    <a:pt x="7125" y="3422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Current State">
            <a:extLst>
              <a:ext uri="{FF2B5EF4-FFF2-40B4-BE49-F238E27FC236}">
                <a16:creationId xmlns:a16="http://schemas.microsoft.com/office/drawing/2014/main" id="{255050F6-440C-BFBA-E194-509877BEFC62}"/>
              </a:ext>
            </a:extLst>
          </p:cNvPr>
          <p:cNvSpPr/>
          <p:nvPr/>
        </p:nvSpPr>
        <p:spPr>
          <a:xfrm>
            <a:off x="718457" y="1845129"/>
            <a:ext cx="2032000" cy="1497406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ropbox">
            <a:extLst>
              <a:ext uri="{FF2B5EF4-FFF2-40B4-BE49-F238E27FC236}">
                <a16:creationId xmlns:a16="http://schemas.microsoft.com/office/drawing/2014/main" id="{EE1575D8-2111-6841-7109-10FE5F61F71A}"/>
              </a:ext>
            </a:extLst>
          </p:cNvPr>
          <p:cNvSpPr txBox="1"/>
          <p:nvPr/>
        </p:nvSpPr>
        <p:spPr>
          <a:xfrm>
            <a:off x="6309360" y="566928"/>
            <a:ext cx="5155193" cy="830997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71547123">
                  <a:custGeom>
                    <a:avLst/>
                    <a:gdLst>
                      <a:gd name="connsiteX0" fmla="*/ 0 w 6872111"/>
                      <a:gd name="connsiteY0" fmla="*/ 0 h 830997"/>
                      <a:gd name="connsiteX1" fmla="*/ 6872111 w 6872111"/>
                      <a:gd name="connsiteY1" fmla="*/ 0 h 830997"/>
                      <a:gd name="connsiteX2" fmla="*/ 6872111 w 6872111"/>
                      <a:gd name="connsiteY2" fmla="*/ 830997 h 830997"/>
                      <a:gd name="connsiteX3" fmla="*/ 0 w 6872111"/>
                      <a:gd name="connsiteY3" fmla="*/ 830997 h 830997"/>
                      <a:gd name="connsiteX4" fmla="*/ 0 w 6872111"/>
                      <a:gd name="connsiteY4" fmla="*/ 0 h 830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72111" h="830997" extrusionOk="0">
                        <a:moveTo>
                          <a:pt x="0" y="0"/>
                        </a:moveTo>
                        <a:cubicBezTo>
                          <a:pt x="3409536" y="-17457"/>
                          <a:pt x="5594820" y="6879"/>
                          <a:pt x="6872111" y="0"/>
                        </a:cubicBezTo>
                        <a:cubicBezTo>
                          <a:pt x="6807035" y="371326"/>
                          <a:pt x="6822537" y="574029"/>
                          <a:pt x="6872111" y="830997"/>
                        </a:cubicBezTo>
                        <a:cubicBezTo>
                          <a:pt x="5053787" y="888692"/>
                          <a:pt x="1887467" y="775527"/>
                          <a:pt x="0" y="830997"/>
                        </a:cubicBezTo>
                        <a:cubicBezTo>
                          <a:pt x="-40266" y="495145"/>
                          <a:pt x="61619" y="1002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Sometype Mono" panose="020B0009020203030204" pitchFamily="49" charset="0"/>
              </a:rPr>
              <a:t>always (#done ≤ 1)</a:t>
            </a:r>
          </a:p>
          <a:p>
            <a:r>
              <a:rPr lang="en-US" sz="2400" dirty="0">
                <a:solidFill>
                  <a:schemeClr val="accent6"/>
                </a:solidFill>
                <a:latin typeface="Sometype Mono" panose="020B0009020203030204" pitchFamily="49" charset="0"/>
              </a:rPr>
              <a:t>eventually (#done ≥ 1)</a:t>
            </a: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7" name="Current State">
            <a:extLst>
              <a:ext uri="{FF2B5EF4-FFF2-40B4-BE49-F238E27FC236}">
                <a16:creationId xmlns:a16="http://schemas.microsoft.com/office/drawing/2014/main" id="{B5A77973-145E-7DD7-67EF-E1804A2F7ED2}"/>
              </a:ext>
            </a:extLst>
          </p:cNvPr>
          <p:cNvSpPr/>
          <p:nvPr/>
        </p:nvSpPr>
        <p:spPr>
          <a:xfrm>
            <a:off x="3197036" y="1845129"/>
            <a:ext cx="2032000" cy="1497406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: Diagonal Corners Snipped 69">
            <a:extLst>
              <a:ext uri="{FF2B5EF4-FFF2-40B4-BE49-F238E27FC236}">
                <a16:creationId xmlns:a16="http://schemas.microsoft.com/office/drawing/2014/main" id="{A46B14D9-4C60-B5B0-60A1-F55FDBB37016}"/>
              </a:ext>
            </a:extLst>
          </p:cNvPr>
          <p:cNvSpPr/>
          <p:nvPr/>
        </p:nvSpPr>
        <p:spPr>
          <a:xfrm>
            <a:off x="3345339" y="3999983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b="1" dirty="0">
                <a:solidFill>
                  <a:schemeClr val="tx1"/>
                </a:solidFill>
              </a:rPr>
              <a:t>step 2</a:t>
            </a:r>
          </a:p>
          <a:p>
            <a:r>
              <a:rPr lang="en-US" sz="1600" dirty="0">
                <a:solidFill>
                  <a:schemeClr val="tx1"/>
                </a:solidFill>
              </a:rPr>
              <a:t>unmarked</a:t>
            </a:r>
            <a:endParaRPr lang="en-US" sz="1700" dirty="0">
              <a:solidFill>
                <a:schemeClr val="tx1"/>
              </a:solidFill>
            </a:endParaRPr>
          </a:p>
          <a:p>
            <a:r>
              <a:rPr lang="en-US" sz="17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1" name="Rectangle: Diagonal Corners Snipped 70">
            <a:extLst>
              <a:ext uri="{FF2B5EF4-FFF2-40B4-BE49-F238E27FC236}">
                <a16:creationId xmlns:a16="http://schemas.microsoft.com/office/drawing/2014/main" id="{DD17DFA3-ECB9-93C0-A6FE-44BCC0E4B645}"/>
              </a:ext>
            </a:extLst>
          </p:cNvPr>
          <p:cNvSpPr/>
          <p:nvPr/>
        </p:nvSpPr>
        <p:spPr>
          <a:xfrm>
            <a:off x="5896898" y="3999983"/>
            <a:ext cx="1735394" cy="1325563"/>
          </a:xfrm>
          <a:prstGeom prst="snip2DiagRect">
            <a:avLst>
              <a:gd name="adj1" fmla="val 0"/>
              <a:gd name="adj2" fmla="val 16667"/>
            </a:avLst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en-US" sz="1700" b="1" dirty="0">
                <a:solidFill>
                  <a:schemeClr val="tx1"/>
                </a:solidFill>
              </a:rPr>
              <a:t>step 3</a:t>
            </a:r>
          </a:p>
          <a:p>
            <a:r>
              <a:rPr lang="en-US" sz="1600" dirty="0">
                <a:solidFill>
                  <a:schemeClr val="tx1"/>
                </a:solidFill>
              </a:rPr>
              <a:t>unmarked</a:t>
            </a:r>
            <a:endParaRPr lang="en-US" sz="1700" dirty="0">
              <a:solidFill>
                <a:schemeClr val="tx1"/>
              </a:solidFill>
            </a:endParaRPr>
          </a:p>
          <a:p>
            <a:r>
              <a:rPr lang="en-US" sz="1700" b="1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76" name="Connector: Elbow 75">
            <a:extLst>
              <a:ext uri="{FF2B5EF4-FFF2-40B4-BE49-F238E27FC236}">
                <a16:creationId xmlns:a16="http://schemas.microsoft.com/office/drawing/2014/main" id="{DC55899A-7E9F-C295-8F40-70EF3E9300E7}"/>
              </a:ext>
            </a:extLst>
          </p:cNvPr>
          <p:cNvCxnSpPr>
            <a:cxnSpLocks/>
            <a:stCxn id="11" idx="1"/>
            <a:endCxn id="70" idx="3"/>
          </p:cNvCxnSpPr>
          <p:nvPr/>
        </p:nvCxnSpPr>
        <p:spPr>
          <a:xfrm rot="5400000">
            <a:off x="5130014" y="2365402"/>
            <a:ext cx="717604" cy="2551559"/>
          </a:xfrm>
          <a:prstGeom prst="bentConnector3">
            <a:avLst/>
          </a:prstGeom>
          <a:ln w="28575" cap="flat" cmpd="sng" algn="ctr">
            <a:solidFill>
              <a:srgbClr val="000000">
                <a:lumMod val="100000"/>
              </a:srgbClr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sx="0" sy="0" rotWithShape="0">
              <a:srgbClr val="000000"/>
            </a:outerShdw>
            <a:reflection endPos="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Current State">
            <a:extLst>
              <a:ext uri="{FF2B5EF4-FFF2-40B4-BE49-F238E27FC236}">
                <a16:creationId xmlns:a16="http://schemas.microsoft.com/office/drawing/2014/main" id="{C6A2487B-9D55-388B-3657-FD15B3A3227B}"/>
              </a:ext>
            </a:extLst>
          </p:cNvPr>
          <p:cNvSpPr/>
          <p:nvPr/>
        </p:nvSpPr>
        <p:spPr>
          <a:xfrm>
            <a:off x="5748596" y="1845129"/>
            <a:ext cx="2032000" cy="1497406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Current State">
            <a:extLst>
              <a:ext uri="{FF2B5EF4-FFF2-40B4-BE49-F238E27FC236}">
                <a16:creationId xmlns:a16="http://schemas.microsoft.com/office/drawing/2014/main" id="{8AB778E5-CA80-D090-3888-B4F9E4B09E48}"/>
              </a:ext>
            </a:extLst>
          </p:cNvPr>
          <p:cNvSpPr/>
          <p:nvPr/>
        </p:nvSpPr>
        <p:spPr>
          <a:xfrm>
            <a:off x="5748596" y="3894272"/>
            <a:ext cx="2032000" cy="1497406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urrent State">
            <a:extLst>
              <a:ext uri="{FF2B5EF4-FFF2-40B4-BE49-F238E27FC236}">
                <a16:creationId xmlns:a16="http://schemas.microsoft.com/office/drawing/2014/main" id="{9475AA01-87CE-6716-64F0-C8B2AE965146}"/>
              </a:ext>
            </a:extLst>
          </p:cNvPr>
          <p:cNvSpPr/>
          <p:nvPr/>
        </p:nvSpPr>
        <p:spPr>
          <a:xfrm>
            <a:off x="3219248" y="3894272"/>
            <a:ext cx="2032000" cy="1497406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573A8EF1-5F23-5BB8-F2FB-BD9645C9B385}"/>
              </a:ext>
            </a:extLst>
          </p:cNvPr>
          <p:cNvCxnSpPr>
            <a:cxnSpLocks/>
            <a:stCxn id="70" idx="0"/>
            <a:endCxn id="71" idx="2"/>
          </p:cNvCxnSpPr>
          <p:nvPr/>
        </p:nvCxnSpPr>
        <p:spPr>
          <a:xfrm>
            <a:off x="5080733" y="4662765"/>
            <a:ext cx="81616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Graphic 88" descr="Butterfly with solid fill">
            <a:extLst>
              <a:ext uri="{FF2B5EF4-FFF2-40B4-BE49-F238E27FC236}">
                <a16:creationId xmlns:a16="http://schemas.microsoft.com/office/drawing/2014/main" id="{5609CC18-D1E0-2B12-2B7D-A2FA8127D6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695450" y="524827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7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7 -0.00555 L 0.00937 -0.00555 C 0.03437 -0.08379 0.04635 -0.13217 0.08593 -0.19861 C 0.09544 -0.21458 0.10872 -0.2199 0.12018 -0.23055 C 0.1263 -0.22685 0.1332 -0.22638 0.13828 -0.21944 C 0.16614 -0.18055 0.18268 -0.10208 0.21797 -0.09444 L 0.2694 -0.08333 C 0.32213 -0.10138 0.37552 -0.11342 0.42734 -0.1375 C 0.53138 -0.18611 0.64765 -0.26435 0.75065 -0.33055 C 0.85976 -0.32268 0.76406 -0.35694 0.86328 -0.18055 C 0.88659 -0.13912 0.91784 -0.11481 0.94531 -0.08194 C 1.0582 -0.12569 1.09245 -0.10949 1.17969 -0.2625 C 1.19192 -0.28425 1.19062 -0.32083 1.19609 -0.35 C 1.18255 -0.38425 1.17487 -0.42916 1.15547 -0.45277 C 1.07057 -0.55648 1.03932 -0.52106 0.94531 -0.50416 C 0.91315 -0.46435 0.87982 -0.42777 0.84909 -0.38472 C 0.80768 -0.32685 0.77187 -0.25601 0.72877 -0.20138 C 0.6401 -0.08888 0.50482 0.04399 0.39453 0.06528 L 0.32265 0.07917 C 0.2987 0.07084 0.27226 0.07477 0.25078 0.05417 C 0.22083 0.02547 0.19531 -0.01782 0.17344 -0.06388 C 0.10729 -0.20231 0.10195 -0.24629 0.06875 -0.3875 C 0.06901 -0.4199 0.06328 -0.45439 0.06953 -0.48472 C 0.0862 -0.56481 0.15442 -0.57523 0.18672 -0.59305 C 0.22708 -0.58842 0.26862 -0.59699 0.30781 -0.57916 C 0.39961 -0.5375 0.47148 -0.44027 0.53424 -0.31805 C 0.57265 -0.24351 0.59544 -0.14467 0.6375 -0.07638 C 0.70963 0.04098 0.79961 0.08218 0.89297 0.10278 C 0.92734 0.11019 0.96224 0.10371 0.99674 0.10417 C 1.0414 0.097 1.09804 0.09445 1.1414 0.06528 C 1.15729 0.0544 1.17109 0.03519 1.18515 0.01806 C 1.21224 -0.01527 1.2138 -0.01898 1.22969 -0.04722 L 1.2319 -0.05 " pathEditMode="relative" ptsTypes="AAAAAAAAAAAAAAAAAAAAAAAAAAAAAAAAA">
                                      <p:cBhvr>
                                        <p:cTn id="44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  <p:bldP spid="70" grpId="0" animBg="1"/>
      <p:bldP spid="71" grpId="0" animBg="1"/>
      <p:bldP spid="82" grpId="0" animBg="1"/>
      <p:bldP spid="82" grpId="1" animBg="1"/>
      <p:bldP spid="83" grpId="0" animBg="1"/>
      <p:bldP spid="84" grpId="0" animBg="1"/>
      <p:bldP spid="84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04553-EBF5-7D79-5707-DB3601B68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0F309-08BD-9516-4AAC-AAAA115B0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ttps://upload.wikimedia.org/wikipedia/commons/e/e7/First_Computer_Bug%2C_1947.jpg">
            <a:extLst>
              <a:ext uri="{FF2B5EF4-FFF2-40B4-BE49-F238E27FC236}">
                <a16:creationId xmlns:a16="http://schemas.microsoft.com/office/drawing/2014/main" id="{E0646D34-4349-E7ED-A813-8F947303A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1037"/>
            <a:ext cx="6503095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E5CC35-0CD0-A188-5CCE-508E48DF1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454" y="681037"/>
            <a:ext cx="494546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7DDF0-566D-B8DC-8D0C-DB71BFDB6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!!dt_title">
            <a:extLst>
              <a:ext uri="{FF2B5EF4-FFF2-40B4-BE49-F238E27FC236}">
                <a16:creationId xmlns:a16="http://schemas.microsoft.com/office/drawing/2014/main" id="{384130A3-0CE5-52F6-4133-939C823C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do_thing</a:t>
            </a:r>
            <a:r>
              <a:rPr lang="en-US" dirty="0"/>
              <a:t> (v 0.2)</a:t>
            </a:r>
          </a:p>
        </p:txBody>
      </p:sp>
      <p:sp>
        <p:nvSpPr>
          <p:cNvPr id="7" name="!!do_thing">
            <a:extLst>
              <a:ext uri="{FF2B5EF4-FFF2-40B4-BE49-F238E27FC236}">
                <a16:creationId xmlns:a16="http://schemas.microsoft.com/office/drawing/2014/main" id="{34B44308-014A-9C5C-935D-17B42EADD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err="1"/>
              <a:t>check_if_thing_marked_done</a:t>
            </a:r>
            <a:endParaRPr lang="en-US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 err="1"/>
              <a:t>actually_do_the_thing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 err="1"/>
              <a:t>mark_thing_as_done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9912AEB-9B19-FDC1-F3CD-EFD03BD95B34}"/>
                  </a:ext>
                </a:extLst>
              </p14:cNvPr>
              <p14:cNvContentPartPr/>
              <p14:nvPr/>
            </p14:nvContentPartPr>
            <p14:xfrm>
              <a:off x="10193400" y="384660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30CE3D6-86A9-3101-A5EC-2D611F0BCFA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84040" y="383724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33290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Word"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69FE3-1B83-0F5A-3830-02DA6859AE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Environment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C81ECFC-2E26-0FAA-BEEB-C163BC4206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276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51AC6-EA0A-046E-2B2F-3320CCC4E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0FE349-FB7C-55E4-6672-C440F51E5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Assumption: what must be true for our system to work.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2D2E9-8E42-DD1A-E556-29AFCF2E2B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9164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A50318-85B4-8BA9-108F-4F1900E0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730480-F137-9F27-F98E-8C837EE86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62600" cy="4351338"/>
          </a:xfrm>
        </p:spPr>
        <p:txBody>
          <a:bodyPr/>
          <a:lstStyle/>
          <a:p>
            <a:r>
              <a:rPr lang="en-US" dirty="0"/>
              <a:t>int </a:t>
            </a:r>
            <a:r>
              <a:rPr lang="en-US" dirty="0" err="1"/>
              <a:t>maxof</a:t>
            </a:r>
            <a:r>
              <a:rPr lang="en-US" dirty="0"/>
              <a:t>(int x, int y) {</a:t>
            </a:r>
          </a:p>
          <a:p>
            <a:r>
              <a:rPr lang="en-US" dirty="0"/>
              <a:t>  if (x &lt; y) { return y;}</a:t>
            </a:r>
          </a:p>
          <a:p>
            <a:r>
              <a:rPr lang="en-US" dirty="0"/>
              <a:t>  return x;</a:t>
            </a:r>
          </a:p>
          <a:p>
            <a:r>
              <a:rPr lang="en-US" dirty="0"/>
              <a:t>}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8382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1E0B1EE-1A23-E3C7-F36B-A0EF4827D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Assumptions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2E0BBAA-8C5F-3FEB-12AC-0077B274D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Assumptions are outside our control</a:t>
            </a:r>
          </a:p>
        </p:txBody>
      </p:sp>
    </p:spTree>
    <p:extLst>
      <p:ext uri="{BB962C8B-B14F-4D97-AF65-F5344CB8AC3E}">
        <p14:creationId xmlns:p14="http://schemas.microsoft.com/office/powerpoint/2010/main" val="16180198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281C7-DE12-B252-57B7-61826EE56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BE0BF76-4D2A-6A36-C09B-BD6CBEF23931}"/>
              </a:ext>
            </a:extLst>
          </p:cNvPr>
          <p:cNvSpPr txBox="1"/>
          <p:nvPr/>
        </p:nvSpPr>
        <p:spPr>
          <a:xfrm>
            <a:off x="3249890" y="635615"/>
            <a:ext cx="36352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metype Mono" panose="020B0009020203030204" pitchFamily="49" charset="0"/>
                <a:ea typeface="+mn-ea"/>
                <a:cs typeface="+mn-cs"/>
              </a:rPr>
              <a:t>always (#done ≤ 1)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149DC0-A4C1-6CCE-BDF5-F3F717E818C5}"/>
              </a:ext>
            </a:extLst>
          </p:cNvPr>
          <p:cNvSpPr txBox="1"/>
          <p:nvPr/>
        </p:nvSpPr>
        <p:spPr>
          <a:xfrm>
            <a:off x="7862928" y="625143"/>
            <a:ext cx="4090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metype Mono" panose="020B0009020203030204" pitchFamily="49" charset="0"/>
                <a:ea typeface="+mn-ea"/>
                <a:cs typeface="+mn-cs"/>
              </a:rPr>
              <a:t>eventually (#done </a:t>
            </a:r>
            <a:r>
              <a:rPr lang="en-US" sz="2400" dirty="0">
                <a:solidFill>
                  <a:prstClr val="black"/>
                </a:solidFill>
                <a:latin typeface="Sometype Mono" panose="020B0009020203030204" pitchFamily="49" charset="0"/>
              </a:rPr>
              <a:t>≥ 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metype Mono" panose="020B0009020203030204" pitchFamily="49" charset="0"/>
                <a:ea typeface="+mn-ea"/>
                <a:cs typeface="+mn-cs"/>
              </a:rPr>
              <a:t>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B5F17A-6EC6-FE09-CDAD-A265327C4830}"/>
              </a:ext>
            </a:extLst>
          </p:cNvPr>
          <p:cNvCxnSpPr>
            <a:cxnSpLocks/>
          </p:cNvCxnSpPr>
          <p:nvPr/>
        </p:nvCxnSpPr>
        <p:spPr>
          <a:xfrm>
            <a:off x="285750" y="1367790"/>
            <a:ext cx="119062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3506461-1034-0FBE-B01D-74174D005C02}"/>
              </a:ext>
            </a:extLst>
          </p:cNvPr>
          <p:cNvSpPr txBox="1"/>
          <p:nvPr/>
        </p:nvSpPr>
        <p:spPr>
          <a:xfrm>
            <a:off x="7862928" y="4098191"/>
            <a:ext cx="4329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do_thing</a:t>
            </a:r>
            <a:r>
              <a:rPr lang="en-US" sz="2400" dirty="0"/>
              <a:t> doesn’t fail infinitely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14129F-EFCD-946A-B445-C147B6109DD7}"/>
              </a:ext>
            </a:extLst>
          </p:cNvPr>
          <p:cNvSpPr txBox="1"/>
          <p:nvPr/>
        </p:nvSpPr>
        <p:spPr>
          <a:xfrm>
            <a:off x="7862928" y="2196709"/>
            <a:ext cx="3928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do_thing</a:t>
            </a:r>
            <a:r>
              <a:rPr lang="en-US" sz="2400" dirty="0"/>
              <a:t> never fails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71504F-DB81-A277-2834-9FEF1379A2D4}"/>
              </a:ext>
            </a:extLst>
          </p:cNvPr>
          <p:cNvSpPr txBox="1"/>
          <p:nvPr/>
        </p:nvSpPr>
        <p:spPr>
          <a:xfrm>
            <a:off x="3426972" y="4135359"/>
            <a:ext cx="2945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#thing_doers ≤ 1</a:t>
            </a:r>
          </a:p>
        </p:txBody>
      </p:sp>
      <p:grpSp>
        <p:nvGrpSpPr>
          <p:cNvPr id="3" name="!!V2">
            <a:extLst>
              <a:ext uri="{FF2B5EF4-FFF2-40B4-BE49-F238E27FC236}">
                <a16:creationId xmlns:a16="http://schemas.microsoft.com/office/drawing/2014/main" id="{1FA4AE3C-C4B2-79B2-1CCD-D870F2539FA2}"/>
              </a:ext>
            </a:extLst>
          </p:cNvPr>
          <p:cNvGrpSpPr/>
          <p:nvPr/>
        </p:nvGrpSpPr>
        <p:grpSpPr>
          <a:xfrm>
            <a:off x="56813" y="1638301"/>
            <a:ext cx="2769745" cy="1250907"/>
            <a:chOff x="56813" y="1638301"/>
            <a:chExt cx="2769745" cy="1250907"/>
          </a:xfrm>
        </p:grpSpPr>
        <p:sp>
          <p:nvSpPr>
            <p:cNvPr id="4" name="version">
              <a:extLst>
                <a:ext uri="{FF2B5EF4-FFF2-40B4-BE49-F238E27FC236}">
                  <a16:creationId xmlns:a16="http://schemas.microsoft.com/office/drawing/2014/main" id="{20C30141-7658-605A-E263-A87091B692AE}"/>
                </a:ext>
              </a:extLst>
            </p:cNvPr>
            <p:cNvSpPr txBox="1"/>
            <p:nvPr/>
          </p:nvSpPr>
          <p:spPr>
            <a:xfrm>
              <a:off x="461563" y="1638301"/>
              <a:ext cx="11721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V.1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820F916-6FD1-2717-C3ED-330C323FB94B}"/>
                </a:ext>
              </a:extLst>
            </p:cNvPr>
            <p:cNvSpPr txBox="1"/>
            <p:nvPr/>
          </p:nvSpPr>
          <p:spPr>
            <a:xfrm>
              <a:off x="56813" y="2427543"/>
              <a:ext cx="2769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(check; mark; do)</a:t>
              </a:r>
            </a:p>
          </p:txBody>
        </p:sp>
      </p:grpSp>
      <p:grpSp>
        <p:nvGrpSpPr>
          <p:cNvPr id="5" name="!!V1">
            <a:extLst>
              <a:ext uri="{FF2B5EF4-FFF2-40B4-BE49-F238E27FC236}">
                <a16:creationId xmlns:a16="http://schemas.microsoft.com/office/drawing/2014/main" id="{24BCEC1B-99CA-2ECE-AE1F-B5B093355679}"/>
              </a:ext>
            </a:extLst>
          </p:cNvPr>
          <p:cNvGrpSpPr/>
          <p:nvPr/>
        </p:nvGrpSpPr>
        <p:grpSpPr>
          <a:xfrm>
            <a:off x="56813" y="3646447"/>
            <a:ext cx="2717372" cy="1288041"/>
            <a:chOff x="56813" y="3646447"/>
            <a:chExt cx="2717372" cy="1288041"/>
          </a:xfrm>
        </p:grpSpPr>
        <p:sp>
          <p:nvSpPr>
            <p:cNvPr id="6" name="version">
              <a:extLst>
                <a:ext uri="{FF2B5EF4-FFF2-40B4-BE49-F238E27FC236}">
                  <a16:creationId xmlns:a16="http://schemas.microsoft.com/office/drawing/2014/main" id="{86E51C3D-3D73-5127-1290-47FD9D4E31C3}"/>
                </a:ext>
              </a:extLst>
            </p:cNvPr>
            <p:cNvSpPr txBox="1"/>
            <p:nvPr/>
          </p:nvSpPr>
          <p:spPr>
            <a:xfrm>
              <a:off x="461563" y="3646447"/>
              <a:ext cx="14693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V.2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8D2E1D-4BBA-CFBB-160D-4EA47A68D018}"/>
                </a:ext>
              </a:extLst>
            </p:cNvPr>
            <p:cNvSpPr txBox="1"/>
            <p:nvPr/>
          </p:nvSpPr>
          <p:spPr>
            <a:xfrm>
              <a:off x="56813" y="4472823"/>
              <a:ext cx="2717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(check; do; mark)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77CC2B0-4E04-30DF-385D-4907D1D7D4C2}"/>
              </a:ext>
            </a:extLst>
          </p:cNvPr>
          <p:cNvCxnSpPr/>
          <p:nvPr/>
        </p:nvCxnSpPr>
        <p:spPr>
          <a:xfrm>
            <a:off x="7292216" y="415290"/>
            <a:ext cx="0" cy="58102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2965A23-2086-8315-69CC-A4820AE3DBE2}"/>
              </a:ext>
            </a:extLst>
          </p:cNvPr>
          <p:cNvSpPr txBox="1"/>
          <p:nvPr/>
        </p:nvSpPr>
        <p:spPr>
          <a:xfrm>
            <a:off x="3426972" y="2196710"/>
            <a:ext cx="2945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#thing_doers ≤ 1</a:t>
            </a:r>
          </a:p>
        </p:txBody>
      </p:sp>
    </p:spTree>
    <p:extLst>
      <p:ext uri="{BB962C8B-B14F-4D97-AF65-F5344CB8AC3E}">
        <p14:creationId xmlns:p14="http://schemas.microsoft.com/office/powerpoint/2010/main" val="20700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E8AEF-87B9-E872-E270-9D019A390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62DB0E8-982E-7BA6-4EE9-A6FADF1CAA4F}"/>
              </a:ext>
            </a:extLst>
          </p:cNvPr>
          <p:cNvSpPr txBox="1"/>
          <p:nvPr/>
        </p:nvSpPr>
        <p:spPr>
          <a:xfrm>
            <a:off x="3238447" y="3460527"/>
            <a:ext cx="5730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do_thing</a:t>
            </a:r>
            <a:r>
              <a:rPr lang="en-US" sz="3200" dirty="0"/>
              <a:t> doesn’t fail infinitely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2A4ACD-83E0-0147-9E4E-8AF721C09FC7}"/>
              </a:ext>
            </a:extLst>
          </p:cNvPr>
          <p:cNvSpPr txBox="1"/>
          <p:nvPr/>
        </p:nvSpPr>
        <p:spPr>
          <a:xfrm>
            <a:off x="3238447" y="1807578"/>
            <a:ext cx="5883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do_thing</a:t>
            </a:r>
            <a:r>
              <a:rPr lang="en-US" sz="3200" dirty="0"/>
              <a:t> never fails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0DA90E-9F86-3CB5-781C-51D71E0DBD83}"/>
              </a:ext>
            </a:extLst>
          </p:cNvPr>
          <p:cNvSpPr txBox="1"/>
          <p:nvPr/>
        </p:nvSpPr>
        <p:spPr>
          <a:xfrm>
            <a:off x="4364859" y="2695607"/>
            <a:ext cx="3611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is stricter than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F9A4A0-DE1B-8C19-89E8-7D1EF600639C}"/>
              </a:ext>
            </a:extLst>
          </p:cNvPr>
          <p:cNvSpPr txBox="1"/>
          <p:nvPr/>
        </p:nvSpPr>
        <p:spPr>
          <a:xfrm>
            <a:off x="3389988" y="625143"/>
            <a:ext cx="4090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metype Mono" panose="020B0009020203030204" pitchFamily="49" charset="0"/>
                <a:ea typeface="+mn-ea"/>
                <a:cs typeface="+mn-cs"/>
              </a:rPr>
              <a:t>eventually (#done </a:t>
            </a:r>
            <a:r>
              <a:rPr lang="en-US" sz="2400" dirty="0">
                <a:solidFill>
                  <a:prstClr val="black"/>
                </a:solidFill>
                <a:latin typeface="Sometype Mono" panose="020B0009020203030204" pitchFamily="49" charset="0"/>
              </a:rPr>
              <a:t>≥ 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metype Mono" panose="020B0009020203030204" pitchFamily="49" charset="0"/>
                <a:ea typeface="+mn-ea"/>
                <a:cs typeface="+mn-cs"/>
              </a:rPr>
              <a:t>)</a:t>
            </a:r>
          </a:p>
        </p:txBody>
      </p:sp>
      <p:grpSp>
        <p:nvGrpSpPr>
          <p:cNvPr id="22" name="!!V2">
            <a:extLst>
              <a:ext uri="{FF2B5EF4-FFF2-40B4-BE49-F238E27FC236}">
                <a16:creationId xmlns:a16="http://schemas.microsoft.com/office/drawing/2014/main" id="{1C77B613-2999-79B4-7E49-407A4D34ECBD}"/>
              </a:ext>
            </a:extLst>
          </p:cNvPr>
          <p:cNvGrpSpPr/>
          <p:nvPr/>
        </p:nvGrpSpPr>
        <p:grpSpPr>
          <a:xfrm>
            <a:off x="56813" y="1638301"/>
            <a:ext cx="2769745" cy="1250907"/>
            <a:chOff x="56813" y="1638301"/>
            <a:chExt cx="2769745" cy="1250907"/>
          </a:xfrm>
        </p:grpSpPr>
        <p:sp>
          <p:nvSpPr>
            <p:cNvPr id="23" name="version">
              <a:extLst>
                <a:ext uri="{FF2B5EF4-FFF2-40B4-BE49-F238E27FC236}">
                  <a16:creationId xmlns:a16="http://schemas.microsoft.com/office/drawing/2014/main" id="{BD0503F8-A6FD-080A-0753-4FD0F4BAC35F}"/>
                </a:ext>
              </a:extLst>
            </p:cNvPr>
            <p:cNvSpPr txBox="1"/>
            <p:nvPr/>
          </p:nvSpPr>
          <p:spPr>
            <a:xfrm>
              <a:off x="461563" y="1638301"/>
              <a:ext cx="11721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V.1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BEE25FE-95B2-43C4-D967-858738DE23CA}"/>
                </a:ext>
              </a:extLst>
            </p:cNvPr>
            <p:cNvSpPr txBox="1"/>
            <p:nvPr/>
          </p:nvSpPr>
          <p:spPr>
            <a:xfrm>
              <a:off x="56813" y="2427543"/>
              <a:ext cx="2769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(check; mark; do)</a:t>
              </a:r>
            </a:p>
          </p:txBody>
        </p:sp>
      </p:grpSp>
      <p:grpSp>
        <p:nvGrpSpPr>
          <p:cNvPr id="25" name="!!V1">
            <a:extLst>
              <a:ext uri="{FF2B5EF4-FFF2-40B4-BE49-F238E27FC236}">
                <a16:creationId xmlns:a16="http://schemas.microsoft.com/office/drawing/2014/main" id="{AB15AB2F-6641-21C0-74AB-7B6A43DD3738}"/>
              </a:ext>
            </a:extLst>
          </p:cNvPr>
          <p:cNvGrpSpPr/>
          <p:nvPr/>
        </p:nvGrpSpPr>
        <p:grpSpPr>
          <a:xfrm>
            <a:off x="56813" y="2954255"/>
            <a:ext cx="2717372" cy="1288041"/>
            <a:chOff x="56813" y="3646447"/>
            <a:chExt cx="2717372" cy="1288041"/>
          </a:xfrm>
        </p:grpSpPr>
        <p:sp>
          <p:nvSpPr>
            <p:cNvPr id="26" name="version">
              <a:extLst>
                <a:ext uri="{FF2B5EF4-FFF2-40B4-BE49-F238E27FC236}">
                  <a16:creationId xmlns:a16="http://schemas.microsoft.com/office/drawing/2014/main" id="{7976EE08-47A1-E73C-CDD3-10E10D0E113A}"/>
                </a:ext>
              </a:extLst>
            </p:cNvPr>
            <p:cNvSpPr txBox="1"/>
            <p:nvPr/>
          </p:nvSpPr>
          <p:spPr>
            <a:xfrm>
              <a:off x="461563" y="3646447"/>
              <a:ext cx="14693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V.2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6919BD3-FC1F-B05C-C249-5BD5D946991F}"/>
                </a:ext>
              </a:extLst>
            </p:cNvPr>
            <p:cNvSpPr txBox="1"/>
            <p:nvPr/>
          </p:nvSpPr>
          <p:spPr>
            <a:xfrm>
              <a:off x="56813" y="4472823"/>
              <a:ext cx="2717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(check; do; mark)</a:t>
              </a: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6516D02C-8D90-F634-F0C0-1067AB9C8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863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4A9A8-B194-38DE-8E2D-AB7BD4C0E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D62D465-9817-29CF-4B4D-01E28E8D6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Assumptions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7421CC5-F267-7965-F357-B26B69DF2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Assumptions are outside our control</a:t>
            </a:r>
          </a:p>
          <a:p>
            <a:pPr marL="514350" indent="-514350">
              <a:buAutoNum type="arabicPeriod"/>
            </a:pPr>
            <a:r>
              <a:rPr lang="en-US" dirty="0"/>
              <a:t>Some assumptions are stricter than others</a:t>
            </a:r>
          </a:p>
        </p:txBody>
      </p:sp>
    </p:spTree>
    <p:extLst>
      <p:ext uri="{BB962C8B-B14F-4D97-AF65-F5344CB8AC3E}">
        <p14:creationId xmlns:p14="http://schemas.microsoft.com/office/powerpoint/2010/main" val="16474886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9CCAB-8BB8-427D-A3DC-D8C39B5AA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24159E8-1F8C-3255-C0EF-3283EF26C969}"/>
              </a:ext>
            </a:extLst>
          </p:cNvPr>
          <p:cNvSpPr txBox="1"/>
          <p:nvPr/>
        </p:nvSpPr>
        <p:spPr>
          <a:xfrm>
            <a:off x="3238447" y="3460527"/>
            <a:ext cx="5730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do_thing</a:t>
            </a:r>
            <a:r>
              <a:rPr lang="en-US" sz="3200" dirty="0"/>
              <a:t> doesn’t fail infinitely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4595D3-160D-0CED-4200-C2D89BE4DE4A}"/>
              </a:ext>
            </a:extLst>
          </p:cNvPr>
          <p:cNvSpPr txBox="1"/>
          <p:nvPr/>
        </p:nvSpPr>
        <p:spPr>
          <a:xfrm>
            <a:off x="3238447" y="1807578"/>
            <a:ext cx="5883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do_thing</a:t>
            </a:r>
            <a:r>
              <a:rPr lang="en-US" sz="3200" dirty="0"/>
              <a:t> never fails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CB6F09-F7DB-8728-60DB-C60614CA1C09}"/>
              </a:ext>
            </a:extLst>
          </p:cNvPr>
          <p:cNvSpPr txBox="1"/>
          <p:nvPr/>
        </p:nvSpPr>
        <p:spPr>
          <a:xfrm>
            <a:off x="4364859" y="2695607"/>
            <a:ext cx="3611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is stricter than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4FE465-5F45-FA53-2B1E-CB99B94CC6A8}"/>
              </a:ext>
            </a:extLst>
          </p:cNvPr>
          <p:cNvSpPr txBox="1"/>
          <p:nvPr/>
        </p:nvSpPr>
        <p:spPr>
          <a:xfrm>
            <a:off x="3389988" y="625143"/>
            <a:ext cx="4090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metype Mono" panose="020B0009020203030204" pitchFamily="49" charset="0"/>
                <a:ea typeface="+mn-ea"/>
                <a:cs typeface="+mn-cs"/>
              </a:rPr>
              <a:t>eventually (#done </a:t>
            </a:r>
            <a:r>
              <a:rPr lang="en-US" sz="2400" dirty="0">
                <a:solidFill>
                  <a:prstClr val="black"/>
                </a:solidFill>
                <a:latin typeface="Sometype Mono" panose="020B0009020203030204" pitchFamily="49" charset="0"/>
              </a:rPr>
              <a:t>≥ 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metype Mono" panose="020B0009020203030204" pitchFamily="49" charset="0"/>
                <a:ea typeface="+mn-ea"/>
                <a:cs typeface="+mn-cs"/>
              </a:rPr>
              <a:t>)</a:t>
            </a:r>
          </a:p>
        </p:txBody>
      </p:sp>
      <p:grpSp>
        <p:nvGrpSpPr>
          <p:cNvPr id="22" name="!!V2">
            <a:extLst>
              <a:ext uri="{FF2B5EF4-FFF2-40B4-BE49-F238E27FC236}">
                <a16:creationId xmlns:a16="http://schemas.microsoft.com/office/drawing/2014/main" id="{DAD5DA34-7637-E8A3-8ECC-3FC3407A0E62}"/>
              </a:ext>
            </a:extLst>
          </p:cNvPr>
          <p:cNvGrpSpPr/>
          <p:nvPr/>
        </p:nvGrpSpPr>
        <p:grpSpPr>
          <a:xfrm>
            <a:off x="56813" y="1638301"/>
            <a:ext cx="2769745" cy="1250907"/>
            <a:chOff x="56813" y="1638301"/>
            <a:chExt cx="2769745" cy="1250907"/>
          </a:xfrm>
        </p:grpSpPr>
        <p:sp>
          <p:nvSpPr>
            <p:cNvPr id="23" name="version">
              <a:extLst>
                <a:ext uri="{FF2B5EF4-FFF2-40B4-BE49-F238E27FC236}">
                  <a16:creationId xmlns:a16="http://schemas.microsoft.com/office/drawing/2014/main" id="{BA3A1E9F-1D15-E2F8-8215-5CC74E0872A0}"/>
                </a:ext>
              </a:extLst>
            </p:cNvPr>
            <p:cNvSpPr txBox="1"/>
            <p:nvPr/>
          </p:nvSpPr>
          <p:spPr>
            <a:xfrm>
              <a:off x="461563" y="1638301"/>
              <a:ext cx="11721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V.1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4D6D6FA-50B3-1FFF-2BF7-34DBDF686B5B}"/>
                </a:ext>
              </a:extLst>
            </p:cNvPr>
            <p:cNvSpPr txBox="1"/>
            <p:nvPr/>
          </p:nvSpPr>
          <p:spPr>
            <a:xfrm>
              <a:off x="56813" y="2427543"/>
              <a:ext cx="2769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(check; mark; do)</a:t>
              </a:r>
            </a:p>
          </p:txBody>
        </p:sp>
      </p:grpSp>
      <p:grpSp>
        <p:nvGrpSpPr>
          <p:cNvPr id="25" name="!!V1">
            <a:extLst>
              <a:ext uri="{FF2B5EF4-FFF2-40B4-BE49-F238E27FC236}">
                <a16:creationId xmlns:a16="http://schemas.microsoft.com/office/drawing/2014/main" id="{389F32ED-BAA5-FF99-DD76-6178CF47C86B}"/>
              </a:ext>
            </a:extLst>
          </p:cNvPr>
          <p:cNvGrpSpPr/>
          <p:nvPr/>
        </p:nvGrpSpPr>
        <p:grpSpPr>
          <a:xfrm>
            <a:off x="56813" y="2954255"/>
            <a:ext cx="2717372" cy="1288041"/>
            <a:chOff x="56813" y="3646447"/>
            <a:chExt cx="2717372" cy="1288041"/>
          </a:xfrm>
        </p:grpSpPr>
        <p:sp>
          <p:nvSpPr>
            <p:cNvPr id="26" name="version">
              <a:extLst>
                <a:ext uri="{FF2B5EF4-FFF2-40B4-BE49-F238E27FC236}">
                  <a16:creationId xmlns:a16="http://schemas.microsoft.com/office/drawing/2014/main" id="{38E14F25-E80B-7A1C-2EE4-FAE01A5F3846}"/>
                </a:ext>
              </a:extLst>
            </p:cNvPr>
            <p:cNvSpPr txBox="1"/>
            <p:nvPr/>
          </p:nvSpPr>
          <p:spPr>
            <a:xfrm>
              <a:off x="461563" y="3646447"/>
              <a:ext cx="14693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V.2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CEA080A-5050-912E-CC44-A707FB0CFC09}"/>
                </a:ext>
              </a:extLst>
            </p:cNvPr>
            <p:cNvSpPr txBox="1"/>
            <p:nvPr/>
          </p:nvSpPr>
          <p:spPr>
            <a:xfrm>
              <a:off x="56813" y="4472823"/>
              <a:ext cx="2717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(check; do; mark)</a:t>
              </a: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1C1F56DD-1CC4-D59D-D6B2-49EFADA97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666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FA3E1-ED4D-ECB1-5862-FCBA18927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C36228B3-E2D5-CA0C-F604-6D9AA98DA120}"/>
              </a:ext>
            </a:extLst>
          </p:cNvPr>
          <p:cNvSpPr txBox="1"/>
          <p:nvPr/>
        </p:nvSpPr>
        <p:spPr>
          <a:xfrm>
            <a:off x="3249890" y="635615"/>
            <a:ext cx="36352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metype Mono" panose="020B0009020203030204" pitchFamily="49" charset="0"/>
                <a:ea typeface="+mn-ea"/>
                <a:cs typeface="+mn-cs"/>
              </a:rPr>
              <a:t>always (#done ≤ 1)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559C37-1172-A4D6-DDCA-AE742B1433DA}"/>
              </a:ext>
            </a:extLst>
          </p:cNvPr>
          <p:cNvSpPr txBox="1"/>
          <p:nvPr/>
        </p:nvSpPr>
        <p:spPr>
          <a:xfrm>
            <a:off x="7862928" y="625143"/>
            <a:ext cx="4090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metype Mono" panose="020B0009020203030204" pitchFamily="49" charset="0"/>
                <a:ea typeface="+mn-ea"/>
                <a:cs typeface="+mn-cs"/>
              </a:rPr>
              <a:t>eventually (#done </a:t>
            </a:r>
            <a:r>
              <a:rPr lang="en-US" sz="2400" dirty="0">
                <a:solidFill>
                  <a:prstClr val="black"/>
                </a:solidFill>
                <a:latin typeface="Sometype Mono" panose="020B0009020203030204" pitchFamily="49" charset="0"/>
              </a:rPr>
              <a:t>≥ 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metype Mono" panose="020B0009020203030204" pitchFamily="49" charset="0"/>
                <a:ea typeface="+mn-ea"/>
                <a:cs typeface="+mn-cs"/>
              </a:rPr>
              <a:t>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F9C21F1-FBCB-7638-625B-8245448AD0A9}"/>
              </a:ext>
            </a:extLst>
          </p:cNvPr>
          <p:cNvCxnSpPr>
            <a:cxnSpLocks/>
          </p:cNvCxnSpPr>
          <p:nvPr/>
        </p:nvCxnSpPr>
        <p:spPr>
          <a:xfrm>
            <a:off x="285750" y="1367790"/>
            <a:ext cx="119062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E5392E9-6B4D-74FA-8DC5-F6C3B3E0D966}"/>
              </a:ext>
            </a:extLst>
          </p:cNvPr>
          <p:cNvSpPr txBox="1"/>
          <p:nvPr/>
        </p:nvSpPr>
        <p:spPr>
          <a:xfrm>
            <a:off x="7862928" y="4098191"/>
            <a:ext cx="4329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do_thing</a:t>
            </a:r>
            <a:r>
              <a:rPr lang="en-US" sz="2400" dirty="0"/>
              <a:t> doesn’t fail infinitely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B7171E-1D86-0679-BAF9-F9DC4A302DF4}"/>
              </a:ext>
            </a:extLst>
          </p:cNvPr>
          <p:cNvSpPr txBox="1"/>
          <p:nvPr/>
        </p:nvSpPr>
        <p:spPr>
          <a:xfrm>
            <a:off x="7862928" y="2196709"/>
            <a:ext cx="3928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do_thing</a:t>
            </a:r>
            <a:r>
              <a:rPr lang="en-US" sz="2400" dirty="0"/>
              <a:t> never fails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496284-6497-EE91-2BE9-1FE7AEDF250D}"/>
              </a:ext>
            </a:extLst>
          </p:cNvPr>
          <p:cNvSpPr txBox="1"/>
          <p:nvPr/>
        </p:nvSpPr>
        <p:spPr>
          <a:xfrm>
            <a:off x="3426972" y="4135359"/>
            <a:ext cx="2945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#thing_doers ≤ 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915DC64-8244-54A4-7C96-D5DBE1327954}"/>
              </a:ext>
            </a:extLst>
          </p:cNvPr>
          <p:cNvCxnSpPr/>
          <p:nvPr/>
        </p:nvCxnSpPr>
        <p:spPr>
          <a:xfrm>
            <a:off x="7292216" y="415290"/>
            <a:ext cx="0" cy="58102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B346834-F02B-B9B6-4A3E-D0C2ABD0E508}"/>
              </a:ext>
            </a:extLst>
          </p:cNvPr>
          <p:cNvSpPr txBox="1"/>
          <p:nvPr/>
        </p:nvSpPr>
        <p:spPr>
          <a:xfrm>
            <a:off x="3426972" y="2196710"/>
            <a:ext cx="2945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#thing_doers ≤ 1</a:t>
            </a:r>
          </a:p>
        </p:txBody>
      </p:sp>
      <p:grpSp>
        <p:nvGrpSpPr>
          <p:cNvPr id="11" name="!!V2">
            <a:extLst>
              <a:ext uri="{FF2B5EF4-FFF2-40B4-BE49-F238E27FC236}">
                <a16:creationId xmlns:a16="http://schemas.microsoft.com/office/drawing/2014/main" id="{C0B833B6-7887-260D-9649-4653F5022FC1}"/>
              </a:ext>
            </a:extLst>
          </p:cNvPr>
          <p:cNvGrpSpPr/>
          <p:nvPr/>
        </p:nvGrpSpPr>
        <p:grpSpPr>
          <a:xfrm>
            <a:off x="56813" y="1638301"/>
            <a:ext cx="2769745" cy="1250907"/>
            <a:chOff x="56813" y="1638301"/>
            <a:chExt cx="2769745" cy="1250907"/>
          </a:xfrm>
        </p:grpSpPr>
        <p:sp>
          <p:nvSpPr>
            <p:cNvPr id="13" name="version">
              <a:extLst>
                <a:ext uri="{FF2B5EF4-FFF2-40B4-BE49-F238E27FC236}">
                  <a16:creationId xmlns:a16="http://schemas.microsoft.com/office/drawing/2014/main" id="{C391933C-6F70-42AA-DE4F-268F02127255}"/>
                </a:ext>
              </a:extLst>
            </p:cNvPr>
            <p:cNvSpPr txBox="1"/>
            <p:nvPr/>
          </p:nvSpPr>
          <p:spPr>
            <a:xfrm>
              <a:off x="461563" y="1638301"/>
              <a:ext cx="11721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V.1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DB9B691-B864-0B54-9F94-7702CC8DF0A6}"/>
                </a:ext>
              </a:extLst>
            </p:cNvPr>
            <p:cNvSpPr txBox="1"/>
            <p:nvPr/>
          </p:nvSpPr>
          <p:spPr>
            <a:xfrm>
              <a:off x="56813" y="2427543"/>
              <a:ext cx="2769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(check; mark; do)</a:t>
              </a:r>
            </a:p>
          </p:txBody>
        </p:sp>
      </p:grpSp>
      <p:grpSp>
        <p:nvGrpSpPr>
          <p:cNvPr id="20" name="!!V1">
            <a:extLst>
              <a:ext uri="{FF2B5EF4-FFF2-40B4-BE49-F238E27FC236}">
                <a16:creationId xmlns:a16="http://schemas.microsoft.com/office/drawing/2014/main" id="{B668F725-BA99-896A-4955-E52BC4DFF92C}"/>
              </a:ext>
            </a:extLst>
          </p:cNvPr>
          <p:cNvGrpSpPr/>
          <p:nvPr/>
        </p:nvGrpSpPr>
        <p:grpSpPr>
          <a:xfrm>
            <a:off x="56813" y="3646447"/>
            <a:ext cx="2717372" cy="1288041"/>
            <a:chOff x="56813" y="3646447"/>
            <a:chExt cx="2717372" cy="1288041"/>
          </a:xfrm>
        </p:grpSpPr>
        <p:sp>
          <p:nvSpPr>
            <p:cNvPr id="21" name="version">
              <a:extLst>
                <a:ext uri="{FF2B5EF4-FFF2-40B4-BE49-F238E27FC236}">
                  <a16:creationId xmlns:a16="http://schemas.microsoft.com/office/drawing/2014/main" id="{7C8E6C66-84CF-43D1-6CAB-5F9EC6D74CF7}"/>
                </a:ext>
              </a:extLst>
            </p:cNvPr>
            <p:cNvSpPr txBox="1"/>
            <p:nvPr/>
          </p:nvSpPr>
          <p:spPr>
            <a:xfrm>
              <a:off x="461563" y="3646447"/>
              <a:ext cx="14693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V.2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B305FA-8937-7CCA-CC8D-BEF3E0A3B7E4}"/>
                </a:ext>
              </a:extLst>
            </p:cNvPr>
            <p:cNvSpPr txBox="1"/>
            <p:nvPr/>
          </p:nvSpPr>
          <p:spPr>
            <a:xfrm>
              <a:off x="56813" y="4472823"/>
              <a:ext cx="2717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(check; do; mark)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4191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Word"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BE364-5CE4-3C46-8FF4-1AD9E0968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B6F4E030-6B91-3A93-08E4-EB8F8E656F1E}"/>
              </a:ext>
            </a:extLst>
          </p:cNvPr>
          <p:cNvSpPr txBox="1"/>
          <p:nvPr/>
        </p:nvSpPr>
        <p:spPr>
          <a:xfrm>
            <a:off x="3249890" y="635615"/>
            <a:ext cx="36352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metype Mono" panose="020B0009020203030204" pitchFamily="49" charset="0"/>
                <a:ea typeface="+mn-ea"/>
                <a:cs typeface="+mn-cs"/>
              </a:rPr>
              <a:t>always (#done ≤ 1)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3CCD38D-1496-C40E-283E-BB27EF1FD9D0}"/>
              </a:ext>
            </a:extLst>
          </p:cNvPr>
          <p:cNvCxnSpPr>
            <a:cxnSpLocks/>
          </p:cNvCxnSpPr>
          <p:nvPr/>
        </p:nvCxnSpPr>
        <p:spPr>
          <a:xfrm>
            <a:off x="285750" y="1367790"/>
            <a:ext cx="119062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34F9245-191A-BB13-F976-3C9F71649C54}"/>
              </a:ext>
            </a:extLst>
          </p:cNvPr>
          <p:cNvSpPr txBox="1"/>
          <p:nvPr/>
        </p:nvSpPr>
        <p:spPr>
          <a:xfrm>
            <a:off x="3426972" y="4135359"/>
            <a:ext cx="2945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#thing_doers ≤ 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6649F9C-D7B8-7CE0-DB2A-5832BFD52F83}"/>
              </a:ext>
            </a:extLst>
          </p:cNvPr>
          <p:cNvCxnSpPr/>
          <p:nvPr/>
        </p:nvCxnSpPr>
        <p:spPr>
          <a:xfrm>
            <a:off x="7292216" y="415290"/>
            <a:ext cx="0" cy="58102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C4FF009-13DF-7E6B-F6B7-DAB661675DCA}"/>
              </a:ext>
            </a:extLst>
          </p:cNvPr>
          <p:cNvSpPr txBox="1"/>
          <p:nvPr/>
        </p:nvSpPr>
        <p:spPr>
          <a:xfrm>
            <a:off x="3426972" y="2196710"/>
            <a:ext cx="2945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#thing_doers ≤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0335FF-0ED8-EF11-66E0-A4EC76E771D9}"/>
              </a:ext>
            </a:extLst>
          </p:cNvPr>
          <p:cNvSpPr txBox="1"/>
          <p:nvPr/>
        </p:nvSpPr>
        <p:spPr>
          <a:xfrm>
            <a:off x="7924490" y="635614"/>
            <a:ext cx="36352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metype Mono" panose="020B0009020203030204" pitchFamily="49" charset="0"/>
                <a:ea typeface="+mn-ea"/>
                <a:cs typeface="+mn-cs"/>
              </a:rPr>
              <a:t>always (#done ≤ 6)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45FEE-6F38-8A0A-FC8B-8CC5096CD21E}"/>
              </a:ext>
            </a:extLst>
          </p:cNvPr>
          <p:cNvSpPr txBox="1"/>
          <p:nvPr/>
        </p:nvSpPr>
        <p:spPr>
          <a:xfrm>
            <a:off x="7892630" y="2196710"/>
            <a:ext cx="2945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#thing_doers ≤ 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C13A21-BF7E-C381-C036-B55660F1C5C9}"/>
              </a:ext>
            </a:extLst>
          </p:cNvPr>
          <p:cNvSpPr txBox="1"/>
          <p:nvPr/>
        </p:nvSpPr>
        <p:spPr>
          <a:xfrm>
            <a:off x="7924490" y="4135358"/>
            <a:ext cx="2945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#thing_doers ≤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81CE7F-BC8B-EA1F-BCDB-8FD275BF7630}"/>
              </a:ext>
            </a:extLst>
          </p:cNvPr>
          <p:cNvSpPr txBox="1"/>
          <p:nvPr/>
        </p:nvSpPr>
        <p:spPr>
          <a:xfrm>
            <a:off x="12477355" y="625143"/>
            <a:ext cx="4090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metype Mono" panose="020B0009020203030204" pitchFamily="49" charset="0"/>
                <a:ea typeface="+mn-ea"/>
                <a:cs typeface="+mn-cs"/>
              </a:rPr>
              <a:t>eventually (#done </a:t>
            </a:r>
            <a:r>
              <a:rPr lang="en-US" sz="2400" dirty="0">
                <a:solidFill>
                  <a:prstClr val="black"/>
                </a:solidFill>
                <a:latin typeface="Sometype Mono" panose="020B0009020203030204" pitchFamily="49" charset="0"/>
              </a:rPr>
              <a:t>≥ 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metype Mono" panose="020B0009020203030204" pitchFamily="49" charset="0"/>
                <a:ea typeface="+mn-ea"/>
                <a:cs typeface="+mn-cs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8C5E3C-63C0-430F-62E8-866B9DF74B3B}"/>
              </a:ext>
            </a:extLst>
          </p:cNvPr>
          <p:cNvSpPr txBox="1"/>
          <p:nvPr/>
        </p:nvSpPr>
        <p:spPr>
          <a:xfrm>
            <a:off x="12477355" y="4098191"/>
            <a:ext cx="4329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do_thing</a:t>
            </a:r>
            <a:r>
              <a:rPr lang="en-US" sz="2400" dirty="0"/>
              <a:t> doesn’t fail infinitely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1A5EB3-3489-D3B9-80A0-F57DB95CB798}"/>
              </a:ext>
            </a:extLst>
          </p:cNvPr>
          <p:cNvSpPr txBox="1"/>
          <p:nvPr/>
        </p:nvSpPr>
        <p:spPr>
          <a:xfrm>
            <a:off x="12477355" y="2196709"/>
            <a:ext cx="3928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do_thing</a:t>
            </a:r>
            <a:r>
              <a:rPr lang="en-US" sz="2400" dirty="0"/>
              <a:t> never fails</a:t>
            </a:r>
          </a:p>
        </p:txBody>
      </p:sp>
      <p:grpSp>
        <p:nvGrpSpPr>
          <p:cNvPr id="23" name="!!V2">
            <a:extLst>
              <a:ext uri="{FF2B5EF4-FFF2-40B4-BE49-F238E27FC236}">
                <a16:creationId xmlns:a16="http://schemas.microsoft.com/office/drawing/2014/main" id="{A32A1F63-02E6-F774-84D6-DBA95E802E56}"/>
              </a:ext>
            </a:extLst>
          </p:cNvPr>
          <p:cNvGrpSpPr/>
          <p:nvPr/>
        </p:nvGrpSpPr>
        <p:grpSpPr>
          <a:xfrm>
            <a:off x="56813" y="1638301"/>
            <a:ext cx="2769745" cy="1250907"/>
            <a:chOff x="56813" y="1638301"/>
            <a:chExt cx="2769745" cy="1250907"/>
          </a:xfrm>
        </p:grpSpPr>
        <p:sp>
          <p:nvSpPr>
            <p:cNvPr id="24" name="version">
              <a:extLst>
                <a:ext uri="{FF2B5EF4-FFF2-40B4-BE49-F238E27FC236}">
                  <a16:creationId xmlns:a16="http://schemas.microsoft.com/office/drawing/2014/main" id="{F3A10689-6800-A84D-C241-4EB472A919B9}"/>
                </a:ext>
              </a:extLst>
            </p:cNvPr>
            <p:cNvSpPr txBox="1"/>
            <p:nvPr/>
          </p:nvSpPr>
          <p:spPr>
            <a:xfrm>
              <a:off x="461563" y="1638301"/>
              <a:ext cx="11721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V.1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9316660-3FDF-CFB4-8883-EDB400468F2A}"/>
                </a:ext>
              </a:extLst>
            </p:cNvPr>
            <p:cNvSpPr txBox="1"/>
            <p:nvPr/>
          </p:nvSpPr>
          <p:spPr>
            <a:xfrm>
              <a:off x="56813" y="2427543"/>
              <a:ext cx="2769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(check; mark; do)</a:t>
              </a:r>
            </a:p>
          </p:txBody>
        </p:sp>
      </p:grpSp>
      <p:grpSp>
        <p:nvGrpSpPr>
          <p:cNvPr id="27" name="!!V1">
            <a:extLst>
              <a:ext uri="{FF2B5EF4-FFF2-40B4-BE49-F238E27FC236}">
                <a16:creationId xmlns:a16="http://schemas.microsoft.com/office/drawing/2014/main" id="{F1632B99-4085-D100-9105-618B2C94FBBC}"/>
              </a:ext>
            </a:extLst>
          </p:cNvPr>
          <p:cNvGrpSpPr/>
          <p:nvPr/>
        </p:nvGrpSpPr>
        <p:grpSpPr>
          <a:xfrm>
            <a:off x="56813" y="3646447"/>
            <a:ext cx="2717372" cy="1288041"/>
            <a:chOff x="56813" y="3646447"/>
            <a:chExt cx="2717372" cy="1288041"/>
          </a:xfrm>
        </p:grpSpPr>
        <p:sp>
          <p:nvSpPr>
            <p:cNvPr id="28" name="version">
              <a:extLst>
                <a:ext uri="{FF2B5EF4-FFF2-40B4-BE49-F238E27FC236}">
                  <a16:creationId xmlns:a16="http://schemas.microsoft.com/office/drawing/2014/main" id="{71A8F7BF-A6D4-14BD-70AE-F873F4CD0CE1}"/>
                </a:ext>
              </a:extLst>
            </p:cNvPr>
            <p:cNvSpPr txBox="1"/>
            <p:nvPr/>
          </p:nvSpPr>
          <p:spPr>
            <a:xfrm>
              <a:off x="461563" y="3646447"/>
              <a:ext cx="14693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V.2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4B2C144-4FE0-C01F-1ECB-5D93E8861415}"/>
                </a:ext>
              </a:extLst>
            </p:cNvPr>
            <p:cNvSpPr txBox="1"/>
            <p:nvPr/>
          </p:nvSpPr>
          <p:spPr>
            <a:xfrm>
              <a:off x="56813" y="4472823"/>
              <a:ext cx="2717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(check; do; mark)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7916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Wor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43229-4DF2-9B5A-986C-9223AB43C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97DCBEC-F04E-A4B4-C2D6-26715CD39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!!dt_title">
            <a:extLst>
              <a:ext uri="{FF2B5EF4-FFF2-40B4-BE49-F238E27FC236}">
                <a16:creationId xmlns:a16="http://schemas.microsoft.com/office/drawing/2014/main" id="{125EB3E8-165E-5AFA-7C72-3A29F59D49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do_thing</a:t>
            </a:r>
            <a:endParaRPr lang="en-US" dirty="0"/>
          </a:p>
        </p:txBody>
      </p:sp>
      <p:sp>
        <p:nvSpPr>
          <p:cNvPr id="7" name="!!do_thing">
            <a:extLst>
              <a:ext uri="{FF2B5EF4-FFF2-40B4-BE49-F238E27FC236}">
                <a16:creationId xmlns:a16="http://schemas.microsoft.com/office/drawing/2014/main" id="{C211843B-7965-BF91-7D30-EDFF88BB35B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2000" dirty="0" err="1"/>
              <a:t>check_if_thing_marked_done</a:t>
            </a:r>
            <a:endParaRPr lang="en-US" sz="2000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000" dirty="0" err="1"/>
              <a:t>actually_do_the_thing</a:t>
            </a:r>
            <a:endParaRPr lang="en-US" sz="2000" dirty="0"/>
          </a:p>
          <a:p>
            <a:pPr marL="514350" indent="-514350">
              <a:buAutoNum type="arabicPeriod"/>
            </a:pPr>
            <a:r>
              <a:rPr lang="en-US" sz="2000" dirty="0" err="1"/>
              <a:t>mark_thing_as_done</a:t>
            </a: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5DDB8A-F892-760D-96E4-60739F9275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do_thing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1C70E5-D5F8-8701-0FFD-CF78E1DD0FE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2000" dirty="0" err="1"/>
              <a:t>check_if_thing_marked_done</a:t>
            </a:r>
            <a:endParaRPr lang="en-US" sz="2000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000" dirty="0" err="1"/>
              <a:t>actually_do_the_thing</a:t>
            </a:r>
            <a:endParaRPr lang="en-US" sz="2000" dirty="0"/>
          </a:p>
          <a:p>
            <a:pPr marL="514350" indent="-514350">
              <a:buAutoNum type="arabicPeriod"/>
            </a:pPr>
            <a:r>
              <a:rPr lang="en-US" sz="2000" dirty="0" err="1"/>
              <a:t>mark_thing_as_done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9D49F9-BB33-DDB0-B15F-D9B845333DAC}"/>
              </a:ext>
            </a:extLst>
          </p:cNvPr>
          <p:cNvSpPr/>
          <p:nvPr/>
        </p:nvSpPr>
        <p:spPr>
          <a:xfrm>
            <a:off x="582397" y="2428492"/>
            <a:ext cx="34015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7E2F7D-B65D-F876-E66B-308B80AFD152}"/>
              </a:ext>
            </a:extLst>
          </p:cNvPr>
          <p:cNvSpPr/>
          <p:nvPr/>
        </p:nvSpPr>
        <p:spPr>
          <a:xfrm>
            <a:off x="5832043" y="2428491"/>
            <a:ext cx="34015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9E8C7F-AC62-83D7-850F-B4D3C9E89B16}"/>
              </a:ext>
            </a:extLst>
          </p:cNvPr>
          <p:cNvSpPr/>
          <p:nvPr/>
        </p:nvSpPr>
        <p:spPr>
          <a:xfrm>
            <a:off x="582397" y="2817569"/>
            <a:ext cx="34015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248587-C6F8-5006-BA58-B75109AA02ED}"/>
              </a:ext>
            </a:extLst>
          </p:cNvPr>
          <p:cNvSpPr/>
          <p:nvPr/>
        </p:nvSpPr>
        <p:spPr>
          <a:xfrm>
            <a:off x="5827495" y="2817568"/>
            <a:ext cx="3401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EC93FA-860E-5751-46E5-D4D7FC56B9AF}"/>
              </a:ext>
            </a:extLst>
          </p:cNvPr>
          <p:cNvSpPr txBox="1"/>
          <p:nvPr/>
        </p:nvSpPr>
        <p:spPr>
          <a:xfrm>
            <a:off x="3947628" y="5059017"/>
            <a:ext cx="4099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(Safety)</a:t>
            </a:r>
          </a:p>
        </p:txBody>
      </p:sp>
    </p:spTree>
    <p:extLst>
      <p:ext uri="{BB962C8B-B14F-4D97-AF65-F5344CB8AC3E}">
        <p14:creationId xmlns:p14="http://schemas.microsoft.com/office/powerpoint/2010/main" val="510232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5CE3A-9A50-6550-58F4-A11394CD7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CD86D54A-F290-DB00-9C6B-572F8DE3C126}"/>
              </a:ext>
            </a:extLst>
          </p:cNvPr>
          <p:cNvSpPr txBox="1"/>
          <p:nvPr/>
        </p:nvSpPr>
        <p:spPr>
          <a:xfrm>
            <a:off x="241023" y="1400769"/>
            <a:ext cx="53922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metype Mono" panose="020B0009020203030204" pitchFamily="49" charset="0"/>
                <a:ea typeface="+mn-ea"/>
                <a:cs typeface="+mn-cs"/>
              </a:rPr>
              <a:t>always (#done ≤ 1)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452810-C7CA-6C4E-D050-8D9EC681153C}"/>
              </a:ext>
            </a:extLst>
          </p:cNvPr>
          <p:cNvSpPr txBox="1"/>
          <p:nvPr/>
        </p:nvSpPr>
        <p:spPr>
          <a:xfrm>
            <a:off x="241023" y="2581899"/>
            <a:ext cx="4454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#thing_doers ≤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BEEBF9-C744-8FA0-93CD-A6F497C74B54}"/>
              </a:ext>
            </a:extLst>
          </p:cNvPr>
          <p:cNvSpPr txBox="1"/>
          <p:nvPr/>
        </p:nvSpPr>
        <p:spPr>
          <a:xfrm>
            <a:off x="7365530" y="1400768"/>
            <a:ext cx="53922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metype Mono" panose="020B0009020203030204" pitchFamily="49" charset="0"/>
                <a:ea typeface="+mn-ea"/>
                <a:cs typeface="+mn-cs"/>
              </a:rPr>
              <a:t>always (#done ≤ 6)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BE5A7C-FB14-7CF6-5906-A5190AF59F52}"/>
              </a:ext>
            </a:extLst>
          </p:cNvPr>
          <p:cNvSpPr txBox="1"/>
          <p:nvPr/>
        </p:nvSpPr>
        <p:spPr>
          <a:xfrm>
            <a:off x="7365530" y="2581899"/>
            <a:ext cx="4454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#thing_doers ≤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29659E-DBB8-5C60-193F-BD98720A5E8C}"/>
              </a:ext>
            </a:extLst>
          </p:cNvPr>
          <p:cNvSpPr txBox="1"/>
          <p:nvPr/>
        </p:nvSpPr>
        <p:spPr>
          <a:xfrm>
            <a:off x="4695825" y="2643453"/>
            <a:ext cx="3611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is stricter than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B6439A-513E-F457-5534-13C731E2B880}"/>
              </a:ext>
            </a:extLst>
          </p:cNvPr>
          <p:cNvSpPr txBox="1"/>
          <p:nvPr/>
        </p:nvSpPr>
        <p:spPr>
          <a:xfrm>
            <a:off x="5633229" y="1431545"/>
            <a:ext cx="16298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metype Mono" panose="020B0009020203030204" pitchFamily="49" charset="0"/>
                <a:ea typeface="+mn-ea"/>
                <a:cs typeface="+mn-cs"/>
              </a:rPr>
              <a:t>=&gt;</a:t>
            </a:r>
          </a:p>
        </p:txBody>
      </p:sp>
      <p:grpSp>
        <p:nvGrpSpPr>
          <p:cNvPr id="19" name="!!V2">
            <a:extLst>
              <a:ext uri="{FF2B5EF4-FFF2-40B4-BE49-F238E27FC236}">
                <a16:creationId xmlns:a16="http://schemas.microsoft.com/office/drawing/2014/main" id="{60649C59-64E3-9615-F1AC-D71FD1EBEA0E}"/>
              </a:ext>
            </a:extLst>
          </p:cNvPr>
          <p:cNvGrpSpPr/>
          <p:nvPr/>
        </p:nvGrpSpPr>
        <p:grpSpPr>
          <a:xfrm>
            <a:off x="-2717372" y="1638301"/>
            <a:ext cx="2769745" cy="1250907"/>
            <a:chOff x="56813" y="1638301"/>
            <a:chExt cx="2769745" cy="1250907"/>
          </a:xfrm>
        </p:grpSpPr>
        <p:sp>
          <p:nvSpPr>
            <p:cNvPr id="20" name="version">
              <a:extLst>
                <a:ext uri="{FF2B5EF4-FFF2-40B4-BE49-F238E27FC236}">
                  <a16:creationId xmlns:a16="http://schemas.microsoft.com/office/drawing/2014/main" id="{3CC35931-A0FF-BCE8-1395-0535ED0C775C}"/>
                </a:ext>
              </a:extLst>
            </p:cNvPr>
            <p:cNvSpPr txBox="1"/>
            <p:nvPr/>
          </p:nvSpPr>
          <p:spPr>
            <a:xfrm>
              <a:off x="461563" y="1638301"/>
              <a:ext cx="11721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V.1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7AE8D6C-B7D8-86E2-E5C3-C89F87D84C0F}"/>
                </a:ext>
              </a:extLst>
            </p:cNvPr>
            <p:cNvSpPr txBox="1"/>
            <p:nvPr/>
          </p:nvSpPr>
          <p:spPr>
            <a:xfrm>
              <a:off x="56813" y="2427543"/>
              <a:ext cx="2769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(check; mark; do)</a:t>
              </a:r>
            </a:p>
          </p:txBody>
        </p:sp>
      </p:grpSp>
      <p:grpSp>
        <p:nvGrpSpPr>
          <p:cNvPr id="22" name="!!V1">
            <a:extLst>
              <a:ext uri="{FF2B5EF4-FFF2-40B4-BE49-F238E27FC236}">
                <a16:creationId xmlns:a16="http://schemas.microsoft.com/office/drawing/2014/main" id="{CBD91325-DF52-63EC-0970-0EBA68F8D9E6}"/>
              </a:ext>
            </a:extLst>
          </p:cNvPr>
          <p:cNvGrpSpPr/>
          <p:nvPr/>
        </p:nvGrpSpPr>
        <p:grpSpPr>
          <a:xfrm>
            <a:off x="-2717372" y="3646447"/>
            <a:ext cx="2717372" cy="1288041"/>
            <a:chOff x="56813" y="3646447"/>
            <a:chExt cx="2717372" cy="1288041"/>
          </a:xfrm>
        </p:grpSpPr>
        <p:sp>
          <p:nvSpPr>
            <p:cNvPr id="23" name="version">
              <a:extLst>
                <a:ext uri="{FF2B5EF4-FFF2-40B4-BE49-F238E27FC236}">
                  <a16:creationId xmlns:a16="http://schemas.microsoft.com/office/drawing/2014/main" id="{EC2B2F5A-BEB1-0D75-B6C3-E62D27F8351D}"/>
                </a:ext>
              </a:extLst>
            </p:cNvPr>
            <p:cNvSpPr txBox="1"/>
            <p:nvPr/>
          </p:nvSpPr>
          <p:spPr>
            <a:xfrm>
              <a:off x="461563" y="3646447"/>
              <a:ext cx="14693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V.2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E62B172-1463-DA75-A2B1-AAF28C6318B4}"/>
                </a:ext>
              </a:extLst>
            </p:cNvPr>
            <p:cNvSpPr txBox="1"/>
            <p:nvPr/>
          </p:nvSpPr>
          <p:spPr>
            <a:xfrm>
              <a:off x="56813" y="4472823"/>
              <a:ext cx="2717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(check; do; mark)</a:t>
              </a: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E8E2C33E-38AC-A328-04ED-F041AFE51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924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Wor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078C9-8C8C-782B-C965-C9A4E0BD3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C7C3B9-C912-C856-F458-775F129EA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Assumptions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3F0D0AA-4984-CD79-0EA3-80D6FA87E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Assumptions are outside our control</a:t>
            </a:r>
          </a:p>
          <a:p>
            <a:pPr marL="514350" indent="-514350">
              <a:buAutoNum type="arabicPeriod"/>
            </a:pPr>
            <a:r>
              <a:rPr lang="en-US" dirty="0"/>
              <a:t>Some assumptions are stricter than others</a:t>
            </a:r>
          </a:p>
          <a:p>
            <a:pPr marL="514350" indent="-514350">
              <a:buAutoNum type="arabicPeriod"/>
            </a:pPr>
            <a:r>
              <a:rPr lang="en-US" dirty="0"/>
              <a:t>A given design with stricter assumptions has stronger properties.</a:t>
            </a:r>
          </a:p>
          <a:p>
            <a:pPr marL="514350" indent="-514350">
              <a:buAutoNum type="arabicPeriod"/>
            </a:pPr>
            <a:r>
              <a:rPr lang="en-US" dirty="0"/>
              <a:t>Loosening an environment weakens a system’s properties.</a:t>
            </a:r>
          </a:p>
        </p:txBody>
      </p:sp>
    </p:spTree>
    <p:extLst>
      <p:ext uri="{BB962C8B-B14F-4D97-AF65-F5344CB8AC3E}">
        <p14:creationId xmlns:p14="http://schemas.microsoft.com/office/powerpoint/2010/main" val="26068936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848A6-7736-89C4-B30F-3C9BA8695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9A7889DC-6CA5-8687-D309-1C8DFEE842A2}"/>
              </a:ext>
            </a:extLst>
          </p:cNvPr>
          <p:cNvSpPr txBox="1"/>
          <p:nvPr/>
        </p:nvSpPr>
        <p:spPr>
          <a:xfrm>
            <a:off x="241023" y="1400769"/>
            <a:ext cx="53922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metype Mono" panose="020B0009020203030204" pitchFamily="49" charset="0"/>
                <a:ea typeface="+mn-ea"/>
                <a:cs typeface="+mn-cs"/>
              </a:rPr>
              <a:t>always (#done ≤ 1)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64B30E-0318-ABB2-FFF8-C3ED6054B7BE}"/>
              </a:ext>
            </a:extLst>
          </p:cNvPr>
          <p:cNvSpPr txBox="1"/>
          <p:nvPr/>
        </p:nvSpPr>
        <p:spPr>
          <a:xfrm>
            <a:off x="241023" y="2581899"/>
            <a:ext cx="4454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#thing_doers ≤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065701-6BBD-203E-CDB2-9194E48CAC0D}"/>
              </a:ext>
            </a:extLst>
          </p:cNvPr>
          <p:cNvSpPr txBox="1"/>
          <p:nvPr/>
        </p:nvSpPr>
        <p:spPr>
          <a:xfrm>
            <a:off x="7365530" y="1400768"/>
            <a:ext cx="53922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metype Mono" panose="020B0009020203030204" pitchFamily="49" charset="0"/>
                <a:ea typeface="+mn-ea"/>
                <a:cs typeface="+mn-cs"/>
              </a:rPr>
              <a:t>always (#done ≤ 6)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270B-9B4D-507A-E44D-137CF443B110}"/>
              </a:ext>
            </a:extLst>
          </p:cNvPr>
          <p:cNvSpPr txBox="1"/>
          <p:nvPr/>
        </p:nvSpPr>
        <p:spPr>
          <a:xfrm>
            <a:off x="7365530" y="2581899"/>
            <a:ext cx="4454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#thing_doers ≤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4AD504-0D4C-F032-29F2-9316B84DEB2C}"/>
              </a:ext>
            </a:extLst>
          </p:cNvPr>
          <p:cNvSpPr txBox="1"/>
          <p:nvPr/>
        </p:nvSpPr>
        <p:spPr>
          <a:xfrm>
            <a:off x="4695825" y="2643453"/>
            <a:ext cx="3611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is stricter than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FE0B7B-D1D3-8A8C-C92D-82CFC9F439E7}"/>
              </a:ext>
            </a:extLst>
          </p:cNvPr>
          <p:cNvSpPr txBox="1"/>
          <p:nvPr/>
        </p:nvSpPr>
        <p:spPr>
          <a:xfrm>
            <a:off x="5633229" y="1431545"/>
            <a:ext cx="16298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metype Mono" panose="020B0009020203030204" pitchFamily="49" charset="0"/>
                <a:ea typeface="+mn-ea"/>
                <a:cs typeface="+mn-cs"/>
              </a:rPr>
              <a:t>=&gt;</a:t>
            </a:r>
          </a:p>
        </p:txBody>
      </p:sp>
      <p:grpSp>
        <p:nvGrpSpPr>
          <p:cNvPr id="19" name="!!V2">
            <a:extLst>
              <a:ext uri="{FF2B5EF4-FFF2-40B4-BE49-F238E27FC236}">
                <a16:creationId xmlns:a16="http://schemas.microsoft.com/office/drawing/2014/main" id="{0B55C780-D4E6-B20D-5C8B-19A7CF29C9A8}"/>
              </a:ext>
            </a:extLst>
          </p:cNvPr>
          <p:cNvGrpSpPr/>
          <p:nvPr/>
        </p:nvGrpSpPr>
        <p:grpSpPr>
          <a:xfrm>
            <a:off x="-2717372" y="1638301"/>
            <a:ext cx="2769745" cy="1250907"/>
            <a:chOff x="56813" y="1638301"/>
            <a:chExt cx="2769745" cy="1250907"/>
          </a:xfrm>
        </p:grpSpPr>
        <p:sp>
          <p:nvSpPr>
            <p:cNvPr id="20" name="version">
              <a:extLst>
                <a:ext uri="{FF2B5EF4-FFF2-40B4-BE49-F238E27FC236}">
                  <a16:creationId xmlns:a16="http://schemas.microsoft.com/office/drawing/2014/main" id="{C5FC9C2C-7537-ACE3-5A82-9DC884C54766}"/>
                </a:ext>
              </a:extLst>
            </p:cNvPr>
            <p:cNvSpPr txBox="1"/>
            <p:nvPr/>
          </p:nvSpPr>
          <p:spPr>
            <a:xfrm>
              <a:off x="461563" y="1638301"/>
              <a:ext cx="11721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V.1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26445FB-6DA6-00C5-2739-563005A5613D}"/>
                </a:ext>
              </a:extLst>
            </p:cNvPr>
            <p:cNvSpPr txBox="1"/>
            <p:nvPr/>
          </p:nvSpPr>
          <p:spPr>
            <a:xfrm>
              <a:off x="56813" y="2427543"/>
              <a:ext cx="2769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(check; mark; do)</a:t>
              </a:r>
            </a:p>
          </p:txBody>
        </p:sp>
      </p:grpSp>
      <p:grpSp>
        <p:nvGrpSpPr>
          <p:cNvPr id="22" name="!!V1">
            <a:extLst>
              <a:ext uri="{FF2B5EF4-FFF2-40B4-BE49-F238E27FC236}">
                <a16:creationId xmlns:a16="http://schemas.microsoft.com/office/drawing/2014/main" id="{57DA21A0-FEB7-F7CE-2393-DF6067BB280B}"/>
              </a:ext>
            </a:extLst>
          </p:cNvPr>
          <p:cNvGrpSpPr/>
          <p:nvPr/>
        </p:nvGrpSpPr>
        <p:grpSpPr>
          <a:xfrm>
            <a:off x="-2717372" y="3646447"/>
            <a:ext cx="2717372" cy="1288041"/>
            <a:chOff x="56813" y="3646447"/>
            <a:chExt cx="2717372" cy="1288041"/>
          </a:xfrm>
        </p:grpSpPr>
        <p:sp>
          <p:nvSpPr>
            <p:cNvPr id="23" name="version">
              <a:extLst>
                <a:ext uri="{FF2B5EF4-FFF2-40B4-BE49-F238E27FC236}">
                  <a16:creationId xmlns:a16="http://schemas.microsoft.com/office/drawing/2014/main" id="{48376C53-A25C-DE1F-0C62-2E019AD475E9}"/>
                </a:ext>
              </a:extLst>
            </p:cNvPr>
            <p:cNvSpPr txBox="1"/>
            <p:nvPr/>
          </p:nvSpPr>
          <p:spPr>
            <a:xfrm>
              <a:off x="461563" y="3646447"/>
              <a:ext cx="14693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V.2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EEBE0C2-D975-B4A1-2D0D-FE0AAE531242}"/>
                </a:ext>
              </a:extLst>
            </p:cNvPr>
            <p:cNvSpPr txBox="1"/>
            <p:nvPr/>
          </p:nvSpPr>
          <p:spPr>
            <a:xfrm>
              <a:off x="56813" y="4472823"/>
              <a:ext cx="2717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(check; do; mark)</a:t>
              </a: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C6FFF2A0-504C-FBB5-46FE-C05E855D5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5135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140DE-CE12-FBE5-523F-B783FD5FB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8725D852-32D4-C75A-4BBC-2ED285EAD3A7}"/>
              </a:ext>
            </a:extLst>
          </p:cNvPr>
          <p:cNvSpPr txBox="1"/>
          <p:nvPr/>
        </p:nvSpPr>
        <p:spPr>
          <a:xfrm>
            <a:off x="3249890" y="635615"/>
            <a:ext cx="36352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metype Mono" panose="020B0009020203030204" pitchFamily="49" charset="0"/>
                <a:ea typeface="+mn-ea"/>
                <a:cs typeface="+mn-cs"/>
              </a:rPr>
              <a:t>always (#done ≤ 1)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C51577-1D68-8D7E-0A98-E61EFA17F310}"/>
              </a:ext>
            </a:extLst>
          </p:cNvPr>
          <p:cNvCxnSpPr>
            <a:cxnSpLocks/>
          </p:cNvCxnSpPr>
          <p:nvPr/>
        </p:nvCxnSpPr>
        <p:spPr>
          <a:xfrm>
            <a:off x="285750" y="1367790"/>
            <a:ext cx="119062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1C73FFB-6913-26DA-23CA-0FF6CCEB171A}"/>
              </a:ext>
            </a:extLst>
          </p:cNvPr>
          <p:cNvSpPr txBox="1"/>
          <p:nvPr/>
        </p:nvSpPr>
        <p:spPr>
          <a:xfrm>
            <a:off x="3426972" y="4135359"/>
            <a:ext cx="2945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#thing_doers ≤ 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EF72CBC-39B0-59E9-E2C9-1CA1890D5B05}"/>
              </a:ext>
            </a:extLst>
          </p:cNvPr>
          <p:cNvCxnSpPr/>
          <p:nvPr/>
        </p:nvCxnSpPr>
        <p:spPr>
          <a:xfrm>
            <a:off x="7292216" y="415290"/>
            <a:ext cx="0" cy="58102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0B7575B-38EF-C12E-87EA-37DF1714950C}"/>
              </a:ext>
            </a:extLst>
          </p:cNvPr>
          <p:cNvSpPr txBox="1"/>
          <p:nvPr/>
        </p:nvSpPr>
        <p:spPr>
          <a:xfrm>
            <a:off x="3426972" y="2196710"/>
            <a:ext cx="2945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#thing_doers ≤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574115-E539-3245-B5C5-6EC019661610}"/>
              </a:ext>
            </a:extLst>
          </p:cNvPr>
          <p:cNvSpPr txBox="1"/>
          <p:nvPr/>
        </p:nvSpPr>
        <p:spPr>
          <a:xfrm>
            <a:off x="7924490" y="635614"/>
            <a:ext cx="36352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metype Mono" panose="020B0009020203030204" pitchFamily="49" charset="0"/>
                <a:ea typeface="+mn-ea"/>
                <a:cs typeface="+mn-cs"/>
              </a:rPr>
              <a:t>always (#done ≤ 6)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AB7869-86AD-5CEB-5EB2-D71E5A483DFD}"/>
              </a:ext>
            </a:extLst>
          </p:cNvPr>
          <p:cNvSpPr txBox="1"/>
          <p:nvPr/>
        </p:nvSpPr>
        <p:spPr>
          <a:xfrm>
            <a:off x="7892630" y="2196710"/>
            <a:ext cx="2945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#thing_doers ≤ 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777A10-7CE7-740F-BAA5-35AB3D07AAAC}"/>
              </a:ext>
            </a:extLst>
          </p:cNvPr>
          <p:cNvSpPr txBox="1"/>
          <p:nvPr/>
        </p:nvSpPr>
        <p:spPr>
          <a:xfrm>
            <a:off x="7924490" y="4135358"/>
            <a:ext cx="2945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#thing_doers ≤ 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CB98DC-C256-CF39-233C-D46CA38F88BE}"/>
              </a:ext>
            </a:extLst>
          </p:cNvPr>
          <p:cNvSpPr txBox="1"/>
          <p:nvPr/>
        </p:nvSpPr>
        <p:spPr>
          <a:xfrm>
            <a:off x="12477355" y="625143"/>
            <a:ext cx="4090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metype Mono" panose="020B0009020203030204" pitchFamily="49" charset="0"/>
                <a:ea typeface="+mn-ea"/>
                <a:cs typeface="+mn-cs"/>
              </a:rPr>
              <a:t>eventually (#done </a:t>
            </a:r>
            <a:r>
              <a:rPr lang="en-US" sz="2400" dirty="0">
                <a:solidFill>
                  <a:prstClr val="black"/>
                </a:solidFill>
                <a:latin typeface="Sometype Mono" panose="020B0009020203030204" pitchFamily="49" charset="0"/>
              </a:rPr>
              <a:t>≥ 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metype Mono" panose="020B0009020203030204" pitchFamily="49" charset="0"/>
                <a:ea typeface="+mn-ea"/>
                <a:cs typeface="+mn-cs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BCD607-BDDF-5DB0-84BC-54DDB7DF104C}"/>
              </a:ext>
            </a:extLst>
          </p:cNvPr>
          <p:cNvSpPr txBox="1"/>
          <p:nvPr/>
        </p:nvSpPr>
        <p:spPr>
          <a:xfrm>
            <a:off x="12477355" y="4098191"/>
            <a:ext cx="4329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do_thing</a:t>
            </a:r>
            <a:r>
              <a:rPr lang="en-US" sz="2400" dirty="0"/>
              <a:t> doesn’t fail infinitely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C4B184-CD43-C2E5-58F1-EC9E599031C1}"/>
              </a:ext>
            </a:extLst>
          </p:cNvPr>
          <p:cNvSpPr txBox="1"/>
          <p:nvPr/>
        </p:nvSpPr>
        <p:spPr>
          <a:xfrm>
            <a:off x="12477355" y="2196709"/>
            <a:ext cx="3928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do_thing</a:t>
            </a:r>
            <a:r>
              <a:rPr lang="en-US" sz="2400" dirty="0"/>
              <a:t> never fails</a:t>
            </a:r>
          </a:p>
        </p:txBody>
      </p:sp>
      <p:grpSp>
        <p:nvGrpSpPr>
          <p:cNvPr id="22" name="!!V2">
            <a:extLst>
              <a:ext uri="{FF2B5EF4-FFF2-40B4-BE49-F238E27FC236}">
                <a16:creationId xmlns:a16="http://schemas.microsoft.com/office/drawing/2014/main" id="{138E329A-E1E8-C182-12EA-8C7E06456562}"/>
              </a:ext>
            </a:extLst>
          </p:cNvPr>
          <p:cNvGrpSpPr/>
          <p:nvPr/>
        </p:nvGrpSpPr>
        <p:grpSpPr>
          <a:xfrm>
            <a:off x="56813" y="1638301"/>
            <a:ext cx="2769745" cy="1250907"/>
            <a:chOff x="56813" y="1638301"/>
            <a:chExt cx="2769745" cy="1250907"/>
          </a:xfrm>
        </p:grpSpPr>
        <p:sp>
          <p:nvSpPr>
            <p:cNvPr id="23" name="version">
              <a:extLst>
                <a:ext uri="{FF2B5EF4-FFF2-40B4-BE49-F238E27FC236}">
                  <a16:creationId xmlns:a16="http://schemas.microsoft.com/office/drawing/2014/main" id="{1B8E0310-CF90-ABC6-51E4-B784CC611DA8}"/>
                </a:ext>
              </a:extLst>
            </p:cNvPr>
            <p:cNvSpPr txBox="1"/>
            <p:nvPr/>
          </p:nvSpPr>
          <p:spPr>
            <a:xfrm>
              <a:off x="461563" y="1638301"/>
              <a:ext cx="11721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V.1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49F98E3-63E9-2228-694A-EF811F4AF854}"/>
                </a:ext>
              </a:extLst>
            </p:cNvPr>
            <p:cNvSpPr txBox="1"/>
            <p:nvPr/>
          </p:nvSpPr>
          <p:spPr>
            <a:xfrm>
              <a:off x="56813" y="2427543"/>
              <a:ext cx="2769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(check; mark; do)</a:t>
              </a:r>
            </a:p>
          </p:txBody>
        </p:sp>
      </p:grpSp>
      <p:grpSp>
        <p:nvGrpSpPr>
          <p:cNvPr id="25" name="!!V1">
            <a:extLst>
              <a:ext uri="{FF2B5EF4-FFF2-40B4-BE49-F238E27FC236}">
                <a16:creationId xmlns:a16="http://schemas.microsoft.com/office/drawing/2014/main" id="{F44DC263-2940-DE24-340F-25D647C50D86}"/>
              </a:ext>
            </a:extLst>
          </p:cNvPr>
          <p:cNvGrpSpPr/>
          <p:nvPr/>
        </p:nvGrpSpPr>
        <p:grpSpPr>
          <a:xfrm>
            <a:off x="56813" y="3646447"/>
            <a:ext cx="2717372" cy="1288041"/>
            <a:chOff x="56813" y="3646447"/>
            <a:chExt cx="2717372" cy="1288041"/>
          </a:xfrm>
        </p:grpSpPr>
        <p:sp>
          <p:nvSpPr>
            <p:cNvPr id="27" name="version">
              <a:extLst>
                <a:ext uri="{FF2B5EF4-FFF2-40B4-BE49-F238E27FC236}">
                  <a16:creationId xmlns:a16="http://schemas.microsoft.com/office/drawing/2014/main" id="{89E979AD-21EC-C741-E9FB-5C2B5924FFE0}"/>
                </a:ext>
              </a:extLst>
            </p:cNvPr>
            <p:cNvSpPr txBox="1"/>
            <p:nvPr/>
          </p:nvSpPr>
          <p:spPr>
            <a:xfrm>
              <a:off x="461563" y="3646447"/>
              <a:ext cx="14693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V.2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4879E4F-0541-EE9C-BADA-1DB296D565A5}"/>
                </a:ext>
              </a:extLst>
            </p:cNvPr>
            <p:cNvSpPr txBox="1"/>
            <p:nvPr/>
          </p:nvSpPr>
          <p:spPr>
            <a:xfrm>
              <a:off x="56813" y="4472823"/>
              <a:ext cx="2717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(check; do; mark)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4114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2E2F1-262B-12C6-FF3B-3603D6597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CCD698E5-6220-4D53-C3D3-B9441E519081}"/>
              </a:ext>
            </a:extLst>
          </p:cNvPr>
          <p:cNvSpPr txBox="1"/>
          <p:nvPr/>
        </p:nvSpPr>
        <p:spPr>
          <a:xfrm>
            <a:off x="3249890" y="635615"/>
            <a:ext cx="36352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metype Mono" panose="020B0009020203030204" pitchFamily="49" charset="0"/>
                <a:ea typeface="+mn-ea"/>
                <a:cs typeface="+mn-cs"/>
              </a:rPr>
              <a:t>always (#done ≤ 1)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1B0C02-4CD3-443B-6BF1-100DAD6FC30A}"/>
              </a:ext>
            </a:extLst>
          </p:cNvPr>
          <p:cNvSpPr txBox="1"/>
          <p:nvPr/>
        </p:nvSpPr>
        <p:spPr>
          <a:xfrm>
            <a:off x="7862928" y="625143"/>
            <a:ext cx="4090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metype Mono" panose="020B0009020203030204" pitchFamily="49" charset="0"/>
                <a:ea typeface="+mn-ea"/>
                <a:cs typeface="+mn-cs"/>
              </a:rPr>
              <a:t>eventually (#done </a:t>
            </a:r>
            <a:r>
              <a:rPr lang="en-US" sz="2400" dirty="0">
                <a:solidFill>
                  <a:prstClr val="black"/>
                </a:solidFill>
                <a:latin typeface="Sometype Mono" panose="020B0009020203030204" pitchFamily="49" charset="0"/>
              </a:rPr>
              <a:t>≥ 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metype Mono" panose="020B0009020203030204" pitchFamily="49" charset="0"/>
                <a:ea typeface="+mn-ea"/>
                <a:cs typeface="+mn-cs"/>
              </a:rPr>
              <a:t>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E08CEE-F2F1-1926-DEB2-0A6B35D8A08F}"/>
              </a:ext>
            </a:extLst>
          </p:cNvPr>
          <p:cNvCxnSpPr>
            <a:cxnSpLocks/>
          </p:cNvCxnSpPr>
          <p:nvPr/>
        </p:nvCxnSpPr>
        <p:spPr>
          <a:xfrm>
            <a:off x="285750" y="1367790"/>
            <a:ext cx="119062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800646C-8DBB-3484-8B0C-4DAA84E3C15F}"/>
              </a:ext>
            </a:extLst>
          </p:cNvPr>
          <p:cNvSpPr txBox="1"/>
          <p:nvPr/>
        </p:nvSpPr>
        <p:spPr>
          <a:xfrm>
            <a:off x="7862928" y="4098191"/>
            <a:ext cx="4329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do_thing</a:t>
            </a:r>
            <a:r>
              <a:rPr lang="en-US" sz="2400" dirty="0"/>
              <a:t> doesn’t fail infinitely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8CE51A-3147-B73E-C4A2-63844B79CA0F}"/>
              </a:ext>
            </a:extLst>
          </p:cNvPr>
          <p:cNvSpPr txBox="1"/>
          <p:nvPr/>
        </p:nvSpPr>
        <p:spPr>
          <a:xfrm>
            <a:off x="7862928" y="2196709"/>
            <a:ext cx="3928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do_thing</a:t>
            </a:r>
            <a:r>
              <a:rPr lang="en-US" sz="2400" dirty="0"/>
              <a:t> never fails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A00D2E-9F8A-EA92-2EB6-5A6F66610A40}"/>
              </a:ext>
            </a:extLst>
          </p:cNvPr>
          <p:cNvSpPr txBox="1"/>
          <p:nvPr/>
        </p:nvSpPr>
        <p:spPr>
          <a:xfrm>
            <a:off x="3426972" y="4135359"/>
            <a:ext cx="2945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#thing_doers ≤ 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52562BE-BE9A-A29D-A4E8-27B33A0305C9}"/>
              </a:ext>
            </a:extLst>
          </p:cNvPr>
          <p:cNvCxnSpPr/>
          <p:nvPr/>
        </p:nvCxnSpPr>
        <p:spPr>
          <a:xfrm>
            <a:off x="7292216" y="415290"/>
            <a:ext cx="0" cy="58102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5E44D95-8567-DA42-BB39-6CFB121F7F67}"/>
              </a:ext>
            </a:extLst>
          </p:cNvPr>
          <p:cNvSpPr txBox="1"/>
          <p:nvPr/>
        </p:nvSpPr>
        <p:spPr>
          <a:xfrm>
            <a:off x="3426972" y="2196710"/>
            <a:ext cx="2945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#thing_doers ≤ 1</a:t>
            </a:r>
          </a:p>
        </p:txBody>
      </p:sp>
      <p:grpSp>
        <p:nvGrpSpPr>
          <p:cNvPr id="10" name="!!V2">
            <a:extLst>
              <a:ext uri="{FF2B5EF4-FFF2-40B4-BE49-F238E27FC236}">
                <a16:creationId xmlns:a16="http://schemas.microsoft.com/office/drawing/2014/main" id="{56A602AF-2D3D-502F-DB0F-BED915E02E0D}"/>
              </a:ext>
            </a:extLst>
          </p:cNvPr>
          <p:cNvGrpSpPr/>
          <p:nvPr/>
        </p:nvGrpSpPr>
        <p:grpSpPr>
          <a:xfrm>
            <a:off x="56813" y="1638301"/>
            <a:ext cx="2769745" cy="1250907"/>
            <a:chOff x="56813" y="1638301"/>
            <a:chExt cx="2769745" cy="1250907"/>
          </a:xfrm>
        </p:grpSpPr>
        <p:sp>
          <p:nvSpPr>
            <p:cNvPr id="11" name="version">
              <a:extLst>
                <a:ext uri="{FF2B5EF4-FFF2-40B4-BE49-F238E27FC236}">
                  <a16:creationId xmlns:a16="http://schemas.microsoft.com/office/drawing/2014/main" id="{8163CB6E-3A3D-884F-C4DE-01DFD69B0105}"/>
                </a:ext>
              </a:extLst>
            </p:cNvPr>
            <p:cNvSpPr txBox="1"/>
            <p:nvPr/>
          </p:nvSpPr>
          <p:spPr>
            <a:xfrm>
              <a:off x="461563" y="1638301"/>
              <a:ext cx="11721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V.1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4AF942D-117D-7E42-D2CA-13B461E2D6D7}"/>
                </a:ext>
              </a:extLst>
            </p:cNvPr>
            <p:cNvSpPr txBox="1"/>
            <p:nvPr/>
          </p:nvSpPr>
          <p:spPr>
            <a:xfrm>
              <a:off x="56813" y="2427543"/>
              <a:ext cx="2769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(check; mark; do)</a:t>
              </a:r>
            </a:p>
          </p:txBody>
        </p:sp>
      </p:grpSp>
      <p:grpSp>
        <p:nvGrpSpPr>
          <p:cNvPr id="15" name="!!V1">
            <a:extLst>
              <a:ext uri="{FF2B5EF4-FFF2-40B4-BE49-F238E27FC236}">
                <a16:creationId xmlns:a16="http://schemas.microsoft.com/office/drawing/2014/main" id="{884E6C36-BE09-D569-9A66-4FC2AA48863D}"/>
              </a:ext>
            </a:extLst>
          </p:cNvPr>
          <p:cNvGrpSpPr/>
          <p:nvPr/>
        </p:nvGrpSpPr>
        <p:grpSpPr>
          <a:xfrm>
            <a:off x="56813" y="3646447"/>
            <a:ext cx="2717372" cy="1288041"/>
            <a:chOff x="56813" y="3646447"/>
            <a:chExt cx="2717372" cy="1288041"/>
          </a:xfrm>
        </p:grpSpPr>
        <p:sp>
          <p:nvSpPr>
            <p:cNvPr id="20" name="version">
              <a:extLst>
                <a:ext uri="{FF2B5EF4-FFF2-40B4-BE49-F238E27FC236}">
                  <a16:creationId xmlns:a16="http://schemas.microsoft.com/office/drawing/2014/main" id="{F8248D9B-57A5-5E86-0A7B-FB63F392CE6F}"/>
                </a:ext>
              </a:extLst>
            </p:cNvPr>
            <p:cNvSpPr txBox="1"/>
            <p:nvPr/>
          </p:nvSpPr>
          <p:spPr>
            <a:xfrm>
              <a:off x="461563" y="3646447"/>
              <a:ext cx="14693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V.2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3AA3FF3-C8CC-01FD-129F-C0E6B53C1F3D}"/>
                </a:ext>
              </a:extLst>
            </p:cNvPr>
            <p:cNvSpPr txBox="1"/>
            <p:nvPr/>
          </p:nvSpPr>
          <p:spPr>
            <a:xfrm>
              <a:off x="56813" y="4472823"/>
              <a:ext cx="2717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(check; do; mark)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5803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84D8D-2645-8946-D691-78598D169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03EAF0F3-C4CC-BC12-DB8D-E62CEC2F893F}"/>
              </a:ext>
            </a:extLst>
          </p:cNvPr>
          <p:cNvSpPr txBox="1"/>
          <p:nvPr/>
        </p:nvSpPr>
        <p:spPr>
          <a:xfrm>
            <a:off x="3249890" y="635615"/>
            <a:ext cx="36352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metype Mono" panose="020B0009020203030204" pitchFamily="49" charset="0"/>
                <a:ea typeface="+mn-ea"/>
                <a:cs typeface="+mn-cs"/>
              </a:rPr>
              <a:t>always (#done ≤ 1)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8BB394-AA21-8EC8-8D30-24AB3DDE6B7A}"/>
              </a:ext>
            </a:extLst>
          </p:cNvPr>
          <p:cNvSpPr txBox="1"/>
          <p:nvPr/>
        </p:nvSpPr>
        <p:spPr>
          <a:xfrm>
            <a:off x="7862928" y="625143"/>
            <a:ext cx="4090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metype Mono" panose="020B0009020203030204" pitchFamily="49" charset="0"/>
                <a:ea typeface="+mn-ea"/>
                <a:cs typeface="+mn-cs"/>
              </a:rPr>
              <a:t>eventually (#done </a:t>
            </a:r>
            <a:r>
              <a:rPr lang="en-US" sz="2400" dirty="0">
                <a:solidFill>
                  <a:prstClr val="black"/>
                </a:solidFill>
                <a:latin typeface="Sometype Mono" panose="020B0009020203030204" pitchFamily="49" charset="0"/>
              </a:rPr>
              <a:t>≥ 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metype Mono" panose="020B0009020203030204" pitchFamily="49" charset="0"/>
                <a:ea typeface="+mn-ea"/>
                <a:cs typeface="+mn-cs"/>
              </a:rPr>
              <a:t>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954F09-0879-7066-452C-BD14A3C4A67C}"/>
              </a:ext>
            </a:extLst>
          </p:cNvPr>
          <p:cNvCxnSpPr>
            <a:cxnSpLocks/>
          </p:cNvCxnSpPr>
          <p:nvPr/>
        </p:nvCxnSpPr>
        <p:spPr>
          <a:xfrm>
            <a:off x="285750" y="1367790"/>
            <a:ext cx="119062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EFBCFEF-0BC0-2FA2-C5BD-417735E7A9E2}"/>
              </a:ext>
            </a:extLst>
          </p:cNvPr>
          <p:cNvSpPr txBox="1"/>
          <p:nvPr/>
        </p:nvSpPr>
        <p:spPr>
          <a:xfrm>
            <a:off x="7862928" y="3630454"/>
            <a:ext cx="4329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do_thing</a:t>
            </a:r>
            <a:r>
              <a:rPr lang="en-US" sz="2400" dirty="0"/>
              <a:t> doesn’t fail infinitely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57AC23-A8FE-9C03-C56B-0FF1588D6222}"/>
              </a:ext>
            </a:extLst>
          </p:cNvPr>
          <p:cNvSpPr txBox="1"/>
          <p:nvPr/>
        </p:nvSpPr>
        <p:spPr>
          <a:xfrm>
            <a:off x="7862928" y="2196709"/>
            <a:ext cx="3928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do_thing</a:t>
            </a:r>
            <a:r>
              <a:rPr lang="en-US" sz="2400" dirty="0"/>
              <a:t> never fails</a:t>
            </a:r>
          </a:p>
        </p:txBody>
      </p:sp>
      <p:sp>
        <p:nvSpPr>
          <p:cNvPr id="14" name="!!V2_always">
            <a:extLst>
              <a:ext uri="{FF2B5EF4-FFF2-40B4-BE49-F238E27FC236}">
                <a16:creationId xmlns:a16="http://schemas.microsoft.com/office/drawing/2014/main" id="{DB005771-FE98-42B3-E106-4A1079D88FD4}"/>
              </a:ext>
            </a:extLst>
          </p:cNvPr>
          <p:cNvSpPr txBox="1"/>
          <p:nvPr/>
        </p:nvSpPr>
        <p:spPr>
          <a:xfrm>
            <a:off x="3426972" y="3636526"/>
            <a:ext cx="2945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#thing_doers ≤ 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5CFDAE7-A7F5-3E0A-C741-7ACE3465C7E4}"/>
              </a:ext>
            </a:extLst>
          </p:cNvPr>
          <p:cNvCxnSpPr/>
          <p:nvPr/>
        </p:nvCxnSpPr>
        <p:spPr>
          <a:xfrm>
            <a:off x="7292216" y="415290"/>
            <a:ext cx="0" cy="58102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!!V1_always">
            <a:extLst>
              <a:ext uri="{FF2B5EF4-FFF2-40B4-BE49-F238E27FC236}">
                <a16:creationId xmlns:a16="http://schemas.microsoft.com/office/drawing/2014/main" id="{79D579F5-B2AE-BE5B-045D-3FED4AE8A6A4}"/>
              </a:ext>
            </a:extLst>
          </p:cNvPr>
          <p:cNvSpPr txBox="1"/>
          <p:nvPr/>
        </p:nvSpPr>
        <p:spPr>
          <a:xfrm>
            <a:off x="3426972" y="2196710"/>
            <a:ext cx="2945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#thing_doers ≤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2B2823-7678-232D-7ED5-C11F0307E604}"/>
              </a:ext>
            </a:extLst>
          </p:cNvPr>
          <p:cNvSpPr txBox="1"/>
          <p:nvPr/>
        </p:nvSpPr>
        <p:spPr>
          <a:xfrm>
            <a:off x="3426972" y="5182285"/>
            <a:ext cx="2945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 assumptions</a:t>
            </a:r>
          </a:p>
        </p:txBody>
      </p:sp>
      <p:grpSp>
        <p:nvGrpSpPr>
          <p:cNvPr id="13" name="!!V3">
            <a:extLst>
              <a:ext uri="{FF2B5EF4-FFF2-40B4-BE49-F238E27FC236}">
                <a16:creationId xmlns:a16="http://schemas.microsoft.com/office/drawing/2014/main" id="{B5F775F8-4203-0CD7-0531-FCC44DC96FF6}"/>
              </a:ext>
            </a:extLst>
          </p:cNvPr>
          <p:cNvGrpSpPr/>
          <p:nvPr/>
        </p:nvGrpSpPr>
        <p:grpSpPr>
          <a:xfrm>
            <a:off x="56812" y="4393043"/>
            <a:ext cx="3295985" cy="1250907"/>
            <a:chOff x="56812" y="4393043"/>
            <a:chExt cx="3295985" cy="1250907"/>
          </a:xfrm>
        </p:grpSpPr>
        <p:sp>
          <p:nvSpPr>
            <p:cNvPr id="3" name="version">
              <a:extLst>
                <a:ext uri="{FF2B5EF4-FFF2-40B4-BE49-F238E27FC236}">
                  <a16:creationId xmlns:a16="http://schemas.microsoft.com/office/drawing/2014/main" id="{D1DC8791-4627-61E6-B4E5-2CCFA9E2F7E4}"/>
                </a:ext>
              </a:extLst>
            </p:cNvPr>
            <p:cNvSpPr txBox="1"/>
            <p:nvPr/>
          </p:nvSpPr>
          <p:spPr>
            <a:xfrm>
              <a:off x="461563" y="4393043"/>
              <a:ext cx="24797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V.3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C31EBB-C214-41BD-1B84-DF3986D81C1F}"/>
                </a:ext>
              </a:extLst>
            </p:cNvPr>
            <p:cNvSpPr txBox="1"/>
            <p:nvPr/>
          </p:nvSpPr>
          <p:spPr>
            <a:xfrm>
              <a:off x="56812" y="5182285"/>
              <a:ext cx="32959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(check </a:t>
              </a:r>
              <a:r>
                <a:rPr lang="en-US" sz="2400" b="1" dirty="0"/>
                <a:t>&amp;&amp;</a:t>
              </a:r>
              <a:r>
                <a:rPr lang="en-US" sz="2400" dirty="0"/>
                <a:t> mark; do)</a:t>
              </a:r>
            </a:p>
          </p:txBody>
        </p:sp>
      </p:grpSp>
      <p:sp>
        <p:nvSpPr>
          <p:cNvPr id="11" name="!!v3_liveness">
            <a:extLst>
              <a:ext uri="{FF2B5EF4-FFF2-40B4-BE49-F238E27FC236}">
                <a16:creationId xmlns:a16="http://schemas.microsoft.com/office/drawing/2014/main" id="{B669A8D4-E121-F739-E31B-189F0775122F}"/>
              </a:ext>
            </a:extLst>
          </p:cNvPr>
          <p:cNvSpPr txBox="1"/>
          <p:nvPr/>
        </p:nvSpPr>
        <p:spPr>
          <a:xfrm>
            <a:off x="7862928" y="5202020"/>
            <a:ext cx="2945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do_thing</a:t>
            </a:r>
            <a:r>
              <a:rPr lang="en-US" sz="2400" dirty="0"/>
              <a:t> never fails</a:t>
            </a:r>
          </a:p>
        </p:txBody>
      </p:sp>
      <p:grpSp>
        <p:nvGrpSpPr>
          <p:cNvPr id="15" name="!!V2">
            <a:extLst>
              <a:ext uri="{FF2B5EF4-FFF2-40B4-BE49-F238E27FC236}">
                <a16:creationId xmlns:a16="http://schemas.microsoft.com/office/drawing/2014/main" id="{5096D182-4583-29E3-C872-7D34FC9D3676}"/>
              </a:ext>
            </a:extLst>
          </p:cNvPr>
          <p:cNvGrpSpPr/>
          <p:nvPr/>
        </p:nvGrpSpPr>
        <p:grpSpPr>
          <a:xfrm>
            <a:off x="56813" y="1638301"/>
            <a:ext cx="2769745" cy="1250907"/>
            <a:chOff x="56813" y="1638301"/>
            <a:chExt cx="2769745" cy="1250907"/>
          </a:xfrm>
        </p:grpSpPr>
        <p:sp>
          <p:nvSpPr>
            <p:cNvPr id="20" name="version">
              <a:extLst>
                <a:ext uri="{FF2B5EF4-FFF2-40B4-BE49-F238E27FC236}">
                  <a16:creationId xmlns:a16="http://schemas.microsoft.com/office/drawing/2014/main" id="{71920E77-73CB-AD0C-BCD0-EEB356F357CE}"/>
                </a:ext>
              </a:extLst>
            </p:cNvPr>
            <p:cNvSpPr txBox="1"/>
            <p:nvPr/>
          </p:nvSpPr>
          <p:spPr>
            <a:xfrm>
              <a:off x="461563" y="1638301"/>
              <a:ext cx="11721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V.1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0E5A5C4-60DC-E300-B62B-74162BAB7BFD}"/>
                </a:ext>
              </a:extLst>
            </p:cNvPr>
            <p:cNvSpPr txBox="1"/>
            <p:nvPr/>
          </p:nvSpPr>
          <p:spPr>
            <a:xfrm>
              <a:off x="56813" y="2427543"/>
              <a:ext cx="2769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(check; mark; do)</a:t>
              </a:r>
            </a:p>
          </p:txBody>
        </p:sp>
      </p:grpSp>
      <p:grpSp>
        <p:nvGrpSpPr>
          <p:cNvPr id="22" name="!!V1">
            <a:extLst>
              <a:ext uri="{FF2B5EF4-FFF2-40B4-BE49-F238E27FC236}">
                <a16:creationId xmlns:a16="http://schemas.microsoft.com/office/drawing/2014/main" id="{BA942A0A-87C0-A304-2166-52FCA66558BB}"/>
              </a:ext>
            </a:extLst>
          </p:cNvPr>
          <p:cNvGrpSpPr/>
          <p:nvPr/>
        </p:nvGrpSpPr>
        <p:grpSpPr>
          <a:xfrm>
            <a:off x="56813" y="2977362"/>
            <a:ext cx="2717372" cy="1288041"/>
            <a:chOff x="56813" y="3646447"/>
            <a:chExt cx="2717372" cy="1288041"/>
          </a:xfrm>
        </p:grpSpPr>
        <p:sp>
          <p:nvSpPr>
            <p:cNvPr id="23" name="version">
              <a:extLst>
                <a:ext uri="{FF2B5EF4-FFF2-40B4-BE49-F238E27FC236}">
                  <a16:creationId xmlns:a16="http://schemas.microsoft.com/office/drawing/2014/main" id="{33EDF1FB-A4ED-B5ED-4F3A-6253D2A680F8}"/>
                </a:ext>
              </a:extLst>
            </p:cNvPr>
            <p:cNvSpPr txBox="1"/>
            <p:nvPr/>
          </p:nvSpPr>
          <p:spPr>
            <a:xfrm>
              <a:off x="461563" y="3646447"/>
              <a:ext cx="14693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V.2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CB64839-74A2-DE15-7A5C-4BD20497D5DD}"/>
                </a:ext>
              </a:extLst>
            </p:cNvPr>
            <p:cNvSpPr txBox="1"/>
            <p:nvPr/>
          </p:nvSpPr>
          <p:spPr>
            <a:xfrm>
              <a:off x="56813" y="4472823"/>
              <a:ext cx="2717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(check; do; mark)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23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4E939-F757-C538-AC42-6A8AFD5FD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8FA7FAF1-89F8-1547-D5B3-D16CD3DBB6CA}"/>
              </a:ext>
            </a:extLst>
          </p:cNvPr>
          <p:cNvSpPr txBox="1"/>
          <p:nvPr/>
        </p:nvSpPr>
        <p:spPr>
          <a:xfrm>
            <a:off x="3249890" y="635615"/>
            <a:ext cx="36352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metype Mono" panose="020B0009020203030204" pitchFamily="49" charset="0"/>
                <a:ea typeface="+mn-ea"/>
                <a:cs typeface="+mn-cs"/>
              </a:rPr>
              <a:t>always (#done ≤ 1)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8878A3-65FC-E839-C33F-31BED38242D4}"/>
              </a:ext>
            </a:extLst>
          </p:cNvPr>
          <p:cNvSpPr txBox="1"/>
          <p:nvPr/>
        </p:nvSpPr>
        <p:spPr>
          <a:xfrm>
            <a:off x="7862928" y="625143"/>
            <a:ext cx="4090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metype Mono" panose="020B0009020203030204" pitchFamily="49" charset="0"/>
                <a:ea typeface="+mn-ea"/>
                <a:cs typeface="+mn-cs"/>
              </a:rPr>
              <a:t>eventually (#done </a:t>
            </a:r>
            <a:r>
              <a:rPr lang="en-US" sz="2400" dirty="0">
                <a:solidFill>
                  <a:prstClr val="black"/>
                </a:solidFill>
                <a:latin typeface="Sometype Mono" panose="020B0009020203030204" pitchFamily="49" charset="0"/>
              </a:rPr>
              <a:t>≥ 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metype Mono" panose="020B0009020203030204" pitchFamily="49" charset="0"/>
                <a:ea typeface="+mn-ea"/>
                <a:cs typeface="+mn-cs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BED13F-05C0-CAF6-DA1F-4AA3E1198CE4}"/>
              </a:ext>
            </a:extLst>
          </p:cNvPr>
          <p:cNvSpPr txBox="1"/>
          <p:nvPr/>
        </p:nvSpPr>
        <p:spPr>
          <a:xfrm>
            <a:off x="8220579" y="2561631"/>
            <a:ext cx="3611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F0A736-816A-5CB4-4E67-95DD36958997}"/>
              </a:ext>
            </a:extLst>
          </p:cNvPr>
          <p:cNvSpPr txBox="1"/>
          <p:nvPr/>
        </p:nvSpPr>
        <p:spPr>
          <a:xfrm>
            <a:off x="3701919" y="2561631"/>
            <a:ext cx="3611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 stricter than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37995E-B3AC-A1C6-C8A7-EDD30BB6E9A2}"/>
              </a:ext>
            </a:extLst>
          </p:cNvPr>
          <p:cNvSpPr txBox="1"/>
          <p:nvPr/>
        </p:nvSpPr>
        <p:spPr>
          <a:xfrm>
            <a:off x="7862928" y="1861668"/>
            <a:ext cx="4329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do_thing</a:t>
            </a:r>
            <a:r>
              <a:rPr lang="en-US" sz="2400" dirty="0"/>
              <a:t> never fails</a:t>
            </a:r>
          </a:p>
        </p:txBody>
      </p:sp>
      <p:sp>
        <p:nvSpPr>
          <p:cNvPr id="15" name="!!V1_always">
            <a:extLst>
              <a:ext uri="{FF2B5EF4-FFF2-40B4-BE49-F238E27FC236}">
                <a16:creationId xmlns:a16="http://schemas.microsoft.com/office/drawing/2014/main" id="{116EC56A-C34E-DE16-0453-1B5F43EAD3BB}"/>
              </a:ext>
            </a:extLst>
          </p:cNvPr>
          <p:cNvSpPr txBox="1"/>
          <p:nvPr/>
        </p:nvSpPr>
        <p:spPr>
          <a:xfrm>
            <a:off x="3426972" y="1867740"/>
            <a:ext cx="2945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#thing_doers ≤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9DB524-FF1E-5705-781E-9D129E35B4FD}"/>
              </a:ext>
            </a:extLst>
          </p:cNvPr>
          <p:cNvSpPr txBox="1"/>
          <p:nvPr/>
        </p:nvSpPr>
        <p:spPr>
          <a:xfrm>
            <a:off x="3426972" y="3413499"/>
            <a:ext cx="2945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 assumptions</a:t>
            </a:r>
          </a:p>
        </p:txBody>
      </p:sp>
      <p:grpSp>
        <p:nvGrpSpPr>
          <p:cNvPr id="21" name="!!V3">
            <a:extLst>
              <a:ext uri="{FF2B5EF4-FFF2-40B4-BE49-F238E27FC236}">
                <a16:creationId xmlns:a16="http://schemas.microsoft.com/office/drawing/2014/main" id="{435B51FE-5A37-3446-5CDB-FBE98A983A3E}"/>
              </a:ext>
            </a:extLst>
          </p:cNvPr>
          <p:cNvGrpSpPr/>
          <p:nvPr/>
        </p:nvGrpSpPr>
        <p:grpSpPr>
          <a:xfrm>
            <a:off x="56812" y="2624257"/>
            <a:ext cx="3295985" cy="1250907"/>
            <a:chOff x="56812" y="4393043"/>
            <a:chExt cx="3295985" cy="1250907"/>
          </a:xfrm>
        </p:grpSpPr>
        <p:sp>
          <p:nvSpPr>
            <p:cNvPr id="22" name="version">
              <a:extLst>
                <a:ext uri="{FF2B5EF4-FFF2-40B4-BE49-F238E27FC236}">
                  <a16:creationId xmlns:a16="http://schemas.microsoft.com/office/drawing/2014/main" id="{3758F541-8D85-3A23-3705-56382B355B8E}"/>
                </a:ext>
              </a:extLst>
            </p:cNvPr>
            <p:cNvSpPr txBox="1"/>
            <p:nvPr/>
          </p:nvSpPr>
          <p:spPr>
            <a:xfrm>
              <a:off x="461563" y="4393043"/>
              <a:ext cx="24797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V.3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9B61BF3-8FE1-3BF6-41E7-A5F550E346D8}"/>
                </a:ext>
              </a:extLst>
            </p:cNvPr>
            <p:cNvSpPr txBox="1"/>
            <p:nvPr/>
          </p:nvSpPr>
          <p:spPr>
            <a:xfrm>
              <a:off x="56812" y="5182285"/>
              <a:ext cx="32959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(check </a:t>
              </a:r>
              <a:r>
                <a:rPr lang="en-US" sz="2400" b="1" dirty="0"/>
                <a:t>&amp;&amp;</a:t>
              </a:r>
              <a:r>
                <a:rPr lang="en-US" sz="2400" dirty="0"/>
                <a:t> mark; do)</a:t>
              </a:r>
            </a:p>
          </p:txBody>
        </p:sp>
      </p:grpSp>
      <p:sp>
        <p:nvSpPr>
          <p:cNvPr id="24" name="!!v3_liveness">
            <a:extLst>
              <a:ext uri="{FF2B5EF4-FFF2-40B4-BE49-F238E27FC236}">
                <a16:creationId xmlns:a16="http://schemas.microsoft.com/office/drawing/2014/main" id="{B6D99B98-1DEE-60C8-65B0-746908387C53}"/>
              </a:ext>
            </a:extLst>
          </p:cNvPr>
          <p:cNvSpPr txBox="1"/>
          <p:nvPr/>
        </p:nvSpPr>
        <p:spPr>
          <a:xfrm>
            <a:off x="7862928" y="3433234"/>
            <a:ext cx="2945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do_thing</a:t>
            </a:r>
            <a:r>
              <a:rPr lang="en-US" sz="2400" dirty="0"/>
              <a:t> never fails</a:t>
            </a:r>
          </a:p>
        </p:txBody>
      </p:sp>
      <p:grpSp>
        <p:nvGrpSpPr>
          <p:cNvPr id="2" name="!!V2">
            <a:extLst>
              <a:ext uri="{FF2B5EF4-FFF2-40B4-BE49-F238E27FC236}">
                <a16:creationId xmlns:a16="http://schemas.microsoft.com/office/drawing/2014/main" id="{B33DA61F-2F66-F294-5451-5D655A05D628}"/>
              </a:ext>
            </a:extLst>
          </p:cNvPr>
          <p:cNvGrpSpPr/>
          <p:nvPr/>
        </p:nvGrpSpPr>
        <p:grpSpPr>
          <a:xfrm>
            <a:off x="56812" y="1207008"/>
            <a:ext cx="2769745" cy="1250907"/>
            <a:chOff x="56813" y="1638301"/>
            <a:chExt cx="2769745" cy="1250907"/>
          </a:xfrm>
        </p:grpSpPr>
        <p:sp>
          <p:nvSpPr>
            <p:cNvPr id="5" name="version">
              <a:extLst>
                <a:ext uri="{FF2B5EF4-FFF2-40B4-BE49-F238E27FC236}">
                  <a16:creationId xmlns:a16="http://schemas.microsoft.com/office/drawing/2014/main" id="{4317303B-0A79-4106-EBA5-92D783A96831}"/>
                </a:ext>
              </a:extLst>
            </p:cNvPr>
            <p:cNvSpPr txBox="1"/>
            <p:nvPr/>
          </p:nvSpPr>
          <p:spPr>
            <a:xfrm>
              <a:off x="461563" y="1638301"/>
              <a:ext cx="11721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V.1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50EFD8C-18AF-9D6E-2E4E-1DE05F00FDC8}"/>
                </a:ext>
              </a:extLst>
            </p:cNvPr>
            <p:cNvSpPr txBox="1"/>
            <p:nvPr/>
          </p:nvSpPr>
          <p:spPr>
            <a:xfrm>
              <a:off x="56813" y="2427543"/>
              <a:ext cx="2769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(check; mark; do)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9019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63291-063B-D274-F0EF-7C72A0F12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9DD8AB-613B-C493-38C2-C329B6DDC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Assumptions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EC3DEBC-7432-1148-906B-84B4EDA2D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Assumptions are outside our control</a:t>
            </a:r>
          </a:p>
          <a:p>
            <a:pPr marL="514350" indent="-514350">
              <a:buAutoNum type="arabicPeriod"/>
            </a:pPr>
            <a:r>
              <a:rPr lang="en-US" dirty="0"/>
              <a:t>Some assumptions are stricter than others</a:t>
            </a:r>
          </a:p>
          <a:p>
            <a:pPr marL="514350" indent="-514350">
              <a:buAutoNum type="arabicPeriod"/>
            </a:pPr>
            <a:r>
              <a:rPr lang="en-US" dirty="0"/>
              <a:t>A given design with stricter assumptions has stronger properties.</a:t>
            </a:r>
          </a:p>
          <a:p>
            <a:pPr marL="514350" indent="-514350">
              <a:buAutoNum type="arabicPeriod"/>
            </a:pPr>
            <a:r>
              <a:rPr lang="en-US" dirty="0"/>
              <a:t>Loosening an environment weakens a system’s properties.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/>
              <a:t>Loose assumptions can be compensated by system design.</a:t>
            </a:r>
          </a:p>
        </p:txBody>
      </p:sp>
    </p:spTree>
    <p:extLst>
      <p:ext uri="{BB962C8B-B14F-4D97-AF65-F5344CB8AC3E}">
        <p14:creationId xmlns:p14="http://schemas.microsoft.com/office/powerpoint/2010/main" val="21882204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60C72-6B0E-CCC2-EC45-5F7140EC1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8E00A492-0DF8-9E0E-A499-BADCE8C3139D}"/>
              </a:ext>
            </a:extLst>
          </p:cNvPr>
          <p:cNvSpPr txBox="1"/>
          <p:nvPr/>
        </p:nvSpPr>
        <p:spPr>
          <a:xfrm>
            <a:off x="3249890" y="635615"/>
            <a:ext cx="36352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metype Mono" panose="020B0009020203030204" pitchFamily="49" charset="0"/>
                <a:ea typeface="+mn-ea"/>
                <a:cs typeface="+mn-cs"/>
              </a:rPr>
              <a:t>always (#done ≤ 1)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A53ECE-473C-482B-3DD8-34F76A2135B5}"/>
              </a:ext>
            </a:extLst>
          </p:cNvPr>
          <p:cNvSpPr txBox="1"/>
          <p:nvPr/>
        </p:nvSpPr>
        <p:spPr>
          <a:xfrm>
            <a:off x="7862928" y="625143"/>
            <a:ext cx="4090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metype Mono" panose="020B0009020203030204" pitchFamily="49" charset="0"/>
                <a:ea typeface="+mn-ea"/>
                <a:cs typeface="+mn-cs"/>
              </a:rPr>
              <a:t>eventually (#done </a:t>
            </a:r>
            <a:r>
              <a:rPr lang="en-US" sz="2400" dirty="0">
                <a:solidFill>
                  <a:prstClr val="black"/>
                </a:solidFill>
                <a:latin typeface="Sometype Mono" panose="020B0009020203030204" pitchFamily="49" charset="0"/>
              </a:rPr>
              <a:t>≥ 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metype Mono" panose="020B0009020203030204" pitchFamily="49" charset="0"/>
                <a:ea typeface="+mn-ea"/>
                <a:cs typeface="+mn-cs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996F37-AF0F-634D-926D-A348A5A6E2C4}"/>
              </a:ext>
            </a:extLst>
          </p:cNvPr>
          <p:cNvSpPr txBox="1"/>
          <p:nvPr/>
        </p:nvSpPr>
        <p:spPr>
          <a:xfrm>
            <a:off x="8220579" y="2561631"/>
            <a:ext cx="3611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47B3A6-54A0-DBC2-E008-7B6DAF067635}"/>
              </a:ext>
            </a:extLst>
          </p:cNvPr>
          <p:cNvSpPr txBox="1"/>
          <p:nvPr/>
        </p:nvSpPr>
        <p:spPr>
          <a:xfrm>
            <a:off x="3701919" y="2561631"/>
            <a:ext cx="3611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 stricter than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740ED9-D500-92E3-D4EE-DC19C5402CF1}"/>
              </a:ext>
            </a:extLst>
          </p:cNvPr>
          <p:cNvSpPr txBox="1"/>
          <p:nvPr/>
        </p:nvSpPr>
        <p:spPr>
          <a:xfrm>
            <a:off x="7862928" y="1861668"/>
            <a:ext cx="4329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do_thing</a:t>
            </a:r>
            <a:r>
              <a:rPr lang="en-US" sz="2400" dirty="0"/>
              <a:t> never fails</a:t>
            </a:r>
          </a:p>
        </p:txBody>
      </p:sp>
      <p:sp>
        <p:nvSpPr>
          <p:cNvPr id="15" name="!!V1_always">
            <a:extLst>
              <a:ext uri="{FF2B5EF4-FFF2-40B4-BE49-F238E27FC236}">
                <a16:creationId xmlns:a16="http://schemas.microsoft.com/office/drawing/2014/main" id="{0E03270C-64A4-25E8-D77B-13A2BADCF3C8}"/>
              </a:ext>
            </a:extLst>
          </p:cNvPr>
          <p:cNvSpPr txBox="1"/>
          <p:nvPr/>
        </p:nvSpPr>
        <p:spPr>
          <a:xfrm>
            <a:off x="3426972" y="1867740"/>
            <a:ext cx="2945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#thing_doers ≤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ABFF8-1B25-AD84-8FFA-A5F18194BB9A}"/>
              </a:ext>
            </a:extLst>
          </p:cNvPr>
          <p:cNvSpPr txBox="1"/>
          <p:nvPr/>
        </p:nvSpPr>
        <p:spPr>
          <a:xfrm>
            <a:off x="3426972" y="3413499"/>
            <a:ext cx="2945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 assumptions</a:t>
            </a:r>
          </a:p>
        </p:txBody>
      </p:sp>
      <p:grpSp>
        <p:nvGrpSpPr>
          <p:cNvPr id="21" name="!!V3">
            <a:extLst>
              <a:ext uri="{FF2B5EF4-FFF2-40B4-BE49-F238E27FC236}">
                <a16:creationId xmlns:a16="http://schemas.microsoft.com/office/drawing/2014/main" id="{8B05FD75-8147-EE94-ECF5-956B4008B75F}"/>
              </a:ext>
            </a:extLst>
          </p:cNvPr>
          <p:cNvGrpSpPr/>
          <p:nvPr/>
        </p:nvGrpSpPr>
        <p:grpSpPr>
          <a:xfrm>
            <a:off x="56812" y="2624257"/>
            <a:ext cx="3295985" cy="1250907"/>
            <a:chOff x="56812" y="4393043"/>
            <a:chExt cx="3295985" cy="1250907"/>
          </a:xfrm>
        </p:grpSpPr>
        <p:sp>
          <p:nvSpPr>
            <p:cNvPr id="22" name="version">
              <a:extLst>
                <a:ext uri="{FF2B5EF4-FFF2-40B4-BE49-F238E27FC236}">
                  <a16:creationId xmlns:a16="http://schemas.microsoft.com/office/drawing/2014/main" id="{F4E233F4-0CC1-80D0-CC4E-93412AAB4DE2}"/>
                </a:ext>
              </a:extLst>
            </p:cNvPr>
            <p:cNvSpPr txBox="1"/>
            <p:nvPr/>
          </p:nvSpPr>
          <p:spPr>
            <a:xfrm>
              <a:off x="461563" y="4393043"/>
              <a:ext cx="24797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V.3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98BCC37-BDE8-B65A-C0C9-B0ED5467F238}"/>
                </a:ext>
              </a:extLst>
            </p:cNvPr>
            <p:cNvSpPr txBox="1"/>
            <p:nvPr/>
          </p:nvSpPr>
          <p:spPr>
            <a:xfrm>
              <a:off x="56812" y="5182285"/>
              <a:ext cx="32959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(check </a:t>
              </a:r>
              <a:r>
                <a:rPr lang="en-US" sz="2400" b="1" dirty="0"/>
                <a:t>&amp;&amp;</a:t>
              </a:r>
              <a:r>
                <a:rPr lang="en-US" sz="2400" dirty="0"/>
                <a:t> mark; do)</a:t>
              </a:r>
            </a:p>
          </p:txBody>
        </p:sp>
      </p:grpSp>
      <p:sp>
        <p:nvSpPr>
          <p:cNvPr id="24" name="!!v3_liveness">
            <a:extLst>
              <a:ext uri="{FF2B5EF4-FFF2-40B4-BE49-F238E27FC236}">
                <a16:creationId xmlns:a16="http://schemas.microsoft.com/office/drawing/2014/main" id="{3BAC17FB-7E48-C871-2B24-A9914EBBF971}"/>
              </a:ext>
            </a:extLst>
          </p:cNvPr>
          <p:cNvSpPr txBox="1"/>
          <p:nvPr/>
        </p:nvSpPr>
        <p:spPr>
          <a:xfrm>
            <a:off x="7862928" y="3433234"/>
            <a:ext cx="2945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do_thing</a:t>
            </a:r>
            <a:r>
              <a:rPr lang="en-US" sz="2400" dirty="0"/>
              <a:t> never fails</a:t>
            </a:r>
          </a:p>
        </p:txBody>
      </p:sp>
      <p:grpSp>
        <p:nvGrpSpPr>
          <p:cNvPr id="2" name="!!V2">
            <a:extLst>
              <a:ext uri="{FF2B5EF4-FFF2-40B4-BE49-F238E27FC236}">
                <a16:creationId xmlns:a16="http://schemas.microsoft.com/office/drawing/2014/main" id="{1342370F-A3FA-F443-AA34-05C3D5FF435B}"/>
              </a:ext>
            </a:extLst>
          </p:cNvPr>
          <p:cNvGrpSpPr/>
          <p:nvPr/>
        </p:nvGrpSpPr>
        <p:grpSpPr>
          <a:xfrm>
            <a:off x="56812" y="1207008"/>
            <a:ext cx="2769745" cy="1250907"/>
            <a:chOff x="56813" y="1638301"/>
            <a:chExt cx="2769745" cy="1250907"/>
          </a:xfrm>
        </p:grpSpPr>
        <p:sp>
          <p:nvSpPr>
            <p:cNvPr id="5" name="version">
              <a:extLst>
                <a:ext uri="{FF2B5EF4-FFF2-40B4-BE49-F238E27FC236}">
                  <a16:creationId xmlns:a16="http://schemas.microsoft.com/office/drawing/2014/main" id="{30E94A0F-BC21-D1E4-FCE2-CC5B3F738F95}"/>
                </a:ext>
              </a:extLst>
            </p:cNvPr>
            <p:cNvSpPr txBox="1"/>
            <p:nvPr/>
          </p:nvSpPr>
          <p:spPr>
            <a:xfrm>
              <a:off x="461563" y="1638301"/>
              <a:ext cx="11721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V.1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8CD25D-BFBD-76B1-0A48-B5BC28DA16DF}"/>
                </a:ext>
              </a:extLst>
            </p:cNvPr>
            <p:cNvSpPr txBox="1"/>
            <p:nvPr/>
          </p:nvSpPr>
          <p:spPr>
            <a:xfrm>
              <a:off x="56813" y="2427543"/>
              <a:ext cx="2769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(check; mark; do)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3DE7A97-131E-8265-445E-F0F1463C5A55}"/>
              </a:ext>
            </a:extLst>
          </p:cNvPr>
          <p:cNvSpPr txBox="1"/>
          <p:nvPr/>
        </p:nvSpPr>
        <p:spPr>
          <a:xfrm>
            <a:off x="7862928" y="4783205"/>
            <a:ext cx="4329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do_thing</a:t>
            </a:r>
            <a:r>
              <a:rPr lang="en-US" sz="2400" dirty="0"/>
              <a:t> doesn’t fail infinitely</a:t>
            </a:r>
          </a:p>
        </p:txBody>
      </p:sp>
      <p:sp>
        <p:nvSpPr>
          <p:cNvPr id="7" name="!!V2_always">
            <a:extLst>
              <a:ext uri="{FF2B5EF4-FFF2-40B4-BE49-F238E27FC236}">
                <a16:creationId xmlns:a16="http://schemas.microsoft.com/office/drawing/2014/main" id="{BB284D2D-47DA-B2C8-ADA3-47307EA92D03}"/>
              </a:ext>
            </a:extLst>
          </p:cNvPr>
          <p:cNvSpPr txBox="1"/>
          <p:nvPr/>
        </p:nvSpPr>
        <p:spPr>
          <a:xfrm>
            <a:off x="3426972" y="4789277"/>
            <a:ext cx="2945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#thing_doers ≤ 1</a:t>
            </a:r>
          </a:p>
        </p:txBody>
      </p:sp>
      <p:grpSp>
        <p:nvGrpSpPr>
          <p:cNvPr id="8" name="!!V1">
            <a:extLst>
              <a:ext uri="{FF2B5EF4-FFF2-40B4-BE49-F238E27FC236}">
                <a16:creationId xmlns:a16="http://schemas.microsoft.com/office/drawing/2014/main" id="{519C5B92-F331-B92D-EBA3-C74817EF97BF}"/>
              </a:ext>
            </a:extLst>
          </p:cNvPr>
          <p:cNvGrpSpPr/>
          <p:nvPr/>
        </p:nvGrpSpPr>
        <p:grpSpPr>
          <a:xfrm>
            <a:off x="56813" y="4130113"/>
            <a:ext cx="2717372" cy="1288041"/>
            <a:chOff x="56813" y="3646447"/>
            <a:chExt cx="2717372" cy="1288041"/>
          </a:xfrm>
        </p:grpSpPr>
        <p:sp>
          <p:nvSpPr>
            <p:cNvPr id="9" name="version">
              <a:extLst>
                <a:ext uri="{FF2B5EF4-FFF2-40B4-BE49-F238E27FC236}">
                  <a16:creationId xmlns:a16="http://schemas.microsoft.com/office/drawing/2014/main" id="{63F7A046-6D87-C981-2987-50366305DA1C}"/>
                </a:ext>
              </a:extLst>
            </p:cNvPr>
            <p:cNvSpPr txBox="1"/>
            <p:nvPr/>
          </p:nvSpPr>
          <p:spPr>
            <a:xfrm>
              <a:off x="461563" y="3646447"/>
              <a:ext cx="14693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V.2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64CBDC-5EF6-735B-F9C3-C787544C4E85}"/>
                </a:ext>
              </a:extLst>
            </p:cNvPr>
            <p:cNvSpPr txBox="1"/>
            <p:nvPr/>
          </p:nvSpPr>
          <p:spPr>
            <a:xfrm>
              <a:off x="56813" y="4472823"/>
              <a:ext cx="2717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(check; do; mark)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3BF8039-4CB3-E4D9-FD24-02392F7BD592}"/>
              </a:ext>
            </a:extLst>
          </p:cNvPr>
          <p:cNvSpPr txBox="1"/>
          <p:nvPr/>
        </p:nvSpPr>
        <p:spPr>
          <a:xfrm>
            <a:off x="3701919" y="4147554"/>
            <a:ext cx="3611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 looser than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F75EAF-A55D-F313-0B06-BAADB4CC6048}"/>
              </a:ext>
            </a:extLst>
          </p:cNvPr>
          <p:cNvSpPr txBox="1"/>
          <p:nvPr/>
        </p:nvSpPr>
        <p:spPr>
          <a:xfrm>
            <a:off x="8220578" y="4130113"/>
            <a:ext cx="3611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 stricter than</a:t>
            </a:r>
          </a:p>
        </p:txBody>
      </p:sp>
    </p:spTree>
    <p:extLst>
      <p:ext uri="{BB962C8B-B14F-4D97-AF65-F5344CB8AC3E}">
        <p14:creationId xmlns:p14="http://schemas.microsoft.com/office/powerpoint/2010/main" val="427577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2" grpId="0"/>
      <p:bldP spid="1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7A804-6608-DACB-E0EF-76638B908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A0574F-F90A-574D-F8B8-1C1ABF53D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5308"/>
            <a:ext cx="10515600" cy="1325563"/>
          </a:xfrm>
        </p:spPr>
        <p:txBody>
          <a:bodyPr/>
          <a:lstStyle/>
          <a:p>
            <a:r>
              <a:rPr lang="en-US" dirty="0"/>
              <a:t>Properties of Assumptions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B4FE42F-6580-589E-06FE-F586900C30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Assumptions are outside our control</a:t>
            </a:r>
          </a:p>
          <a:p>
            <a:pPr marL="514350" indent="-514350">
              <a:buAutoNum type="arabicPeriod"/>
            </a:pPr>
            <a:r>
              <a:rPr lang="en-US" dirty="0"/>
              <a:t>Some assumptions are stricter than others</a:t>
            </a:r>
          </a:p>
          <a:p>
            <a:pPr marL="514350" indent="-514350">
              <a:buAutoNum type="arabicPeriod"/>
            </a:pPr>
            <a:r>
              <a:rPr lang="en-US" dirty="0"/>
              <a:t>A given design with stricter assumptions has stronger properties.</a:t>
            </a:r>
          </a:p>
          <a:p>
            <a:pPr marL="514350" indent="-514350">
              <a:buAutoNum type="arabicPeriod"/>
            </a:pPr>
            <a:r>
              <a:rPr lang="en-US" dirty="0"/>
              <a:t>Loosening an environment weakens a system’s properties.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/>
              <a:t>Loose assumptions can be compensated by system design.</a:t>
            </a:r>
          </a:p>
          <a:p>
            <a:pPr marL="514350" indent="-514350">
              <a:buAutoNum type="arabicPeriod"/>
            </a:pPr>
            <a:r>
              <a:rPr lang="en-US" dirty="0"/>
              <a:t>Different systems need different assumptions for the same properties.</a:t>
            </a:r>
          </a:p>
        </p:txBody>
      </p:sp>
    </p:spTree>
    <p:extLst>
      <p:ext uri="{BB962C8B-B14F-4D97-AF65-F5344CB8AC3E}">
        <p14:creationId xmlns:p14="http://schemas.microsoft.com/office/powerpoint/2010/main" val="4105441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9E7A8-5D01-E0FC-699F-96386EE55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FFE81E2-D1A7-D863-ADED-EA9F202C1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!!dt_title">
            <a:extLst>
              <a:ext uri="{FF2B5EF4-FFF2-40B4-BE49-F238E27FC236}">
                <a16:creationId xmlns:a16="http://schemas.microsoft.com/office/drawing/2014/main" id="{BD861ACD-64D8-CD3C-8A1F-3AAFA4B5A6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do_thing</a:t>
            </a:r>
            <a:endParaRPr lang="en-US" dirty="0"/>
          </a:p>
        </p:txBody>
      </p:sp>
      <p:sp>
        <p:nvSpPr>
          <p:cNvPr id="7" name="!!do_thing">
            <a:extLst>
              <a:ext uri="{FF2B5EF4-FFF2-40B4-BE49-F238E27FC236}">
                <a16:creationId xmlns:a16="http://schemas.microsoft.com/office/drawing/2014/main" id="{F73F310C-5FD1-EDCC-D47A-5824BAF2CDB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2000" dirty="0" err="1"/>
              <a:t>check_if_thing_marked_done</a:t>
            </a:r>
            <a:endParaRPr lang="en-US" sz="2000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000" dirty="0" err="1"/>
              <a:t>actually_do_the_thing</a:t>
            </a:r>
            <a:endParaRPr lang="en-US" sz="2000" dirty="0"/>
          </a:p>
          <a:p>
            <a:pPr marL="514350" indent="-514350">
              <a:buAutoNum type="arabicPeriod"/>
            </a:pPr>
            <a:r>
              <a:rPr lang="en-US" sz="2000" dirty="0" err="1"/>
              <a:t>mark_thing_as_done</a:t>
            </a: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9FDD2-0D37-B86D-FC6C-930BE89781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send_package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A7445A-4405-ABC0-042D-EE352DAEDDC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2000" dirty="0" err="1"/>
              <a:t>check_if_package_sent</a:t>
            </a:r>
            <a:endParaRPr lang="en-US" sz="2000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000" dirty="0" err="1"/>
              <a:t>tell_warehouse_to_send_package</a:t>
            </a:r>
            <a:endParaRPr lang="en-US" sz="2000" dirty="0"/>
          </a:p>
          <a:p>
            <a:pPr marL="514350" indent="-514350">
              <a:buAutoNum type="arabicPeriod"/>
            </a:pPr>
            <a:r>
              <a:rPr lang="en-US" sz="2000" dirty="0" err="1"/>
              <a:t>mark_package_as_sent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40923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FB278-8484-AAD0-6B9B-535454983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059C5-B9D4-1C5D-C98F-E0A86D239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3600" dirty="0"/>
              <a:t>Systems have </a:t>
            </a:r>
            <a:r>
              <a:rPr lang="en-US" sz="3600" b="1" dirty="0"/>
              <a:t>assumptions </a:t>
            </a:r>
            <a:r>
              <a:rPr lang="en-US" sz="3600" dirty="0"/>
              <a:t>and </a:t>
            </a:r>
            <a:r>
              <a:rPr lang="en-US" sz="3600" b="1" dirty="0"/>
              <a:t>properties.</a:t>
            </a:r>
          </a:p>
          <a:p>
            <a:pPr marL="514350" indent="-514350">
              <a:buAutoNum type="arabicPeriod"/>
            </a:pPr>
            <a:r>
              <a:rPr lang="en-US" sz="3600" dirty="0"/>
              <a:t>Weaker properties localize bugs faster than strong properties</a:t>
            </a:r>
          </a:p>
          <a:p>
            <a:pPr marL="514350" indent="-514350">
              <a:buAutoNum type="arabicPeriod"/>
            </a:pPr>
            <a:r>
              <a:rPr lang="en-US" sz="3600" dirty="0"/>
              <a:t>We can study abstractions to find bugs in implementations</a:t>
            </a:r>
          </a:p>
          <a:p>
            <a:pPr marL="514350" indent="-514350">
              <a:buAutoNum type="arabicPeriod"/>
            </a:pPr>
            <a:r>
              <a:rPr lang="en-US" sz="3600" dirty="0"/>
              <a:t>Knowing assumptions is critical to correctness</a:t>
            </a:r>
          </a:p>
        </p:txBody>
      </p:sp>
    </p:spTree>
    <p:extLst>
      <p:ext uri="{BB962C8B-B14F-4D97-AF65-F5344CB8AC3E}">
        <p14:creationId xmlns:p14="http://schemas.microsoft.com/office/powerpoint/2010/main" val="24248705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6EED453-F305-1520-B057-92BB5DE81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5845" y="-142875"/>
            <a:ext cx="451273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www.learntla.com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8BE23F-135C-22AF-B3C3-807A131C0A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82"/>
          <a:stretch>
            <a:fillRect/>
          </a:stretch>
        </p:blipFill>
        <p:spPr>
          <a:xfrm>
            <a:off x="0" y="869244"/>
            <a:ext cx="12192000" cy="548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785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95A8DC4-8526-C810-2749-17721BB4E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3742" y="382739"/>
            <a:ext cx="4114800" cy="4351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hlinkClick r:id="rId3"/>
              </a:rPr>
              <a:t>https://leanpub.com/logic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B8F776-57E3-8B92-2699-CD8595108D0C}"/>
              </a:ext>
            </a:extLst>
          </p:cNvPr>
          <p:cNvSpPr txBox="1"/>
          <p:nvPr/>
        </p:nvSpPr>
        <p:spPr>
          <a:xfrm>
            <a:off x="6492150" y="5236721"/>
            <a:ext cx="2517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$10 off this week!</a:t>
            </a:r>
          </a:p>
        </p:txBody>
      </p:sp>
      <p:pic>
        <p:nvPicPr>
          <p:cNvPr id="5" name="Picture 4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9A423887-EDC9-CCC1-BF59-78E22C8B25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133"/>
            <a:ext cx="4830098" cy="686382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50A00D4-2A4F-5C58-A417-BD21BBC088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23742" y="873578"/>
            <a:ext cx="42291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969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A12F9-559E-D8EA-A3CC-9398404DB8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05411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5480C-3FC8-0BE2-84E5-62CB2B334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dt_title">
            <a:extLst>
              <a:ext uri="{FF2B5EF4-FFF2-40B4-BE49-F238E27FC236}">
                <a16:creationId xmlns:a16="http://schemas.microsoft.com/office/drawing/2014/main" id="{E99BE4B7-45B4-6ED2-3693-0F790939D0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do_thing</a:t>
            </a:r>
            <a:endParaRPr lang="en-US" dirty="0"/>
          </a:p>
        </p:txBody>
      </p:sp>
      <p:sp>
        <p:nvSpPr>
          <p:cNvPr id="7" name="!!do_thing">
            <a:extLst>
              <a:ext uri="{FF2B5EF4-FFF2-40B4-BE49-F238E27FC236}">
                <a16:creationId xmlns:a16="http://schemas.microsoft.com/office/drawing/2014/main" id="{02C6778E-A76A-9022-2EA4-23E1039F29C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2000" dirty="0" err="1"/>
              <a:t>check_if_thing_marked_done</a:t>
            </a:r>
            <a:endParaRPr lang="en-US" sz="2000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000" dirty="0" err="1"/>
              <a:t>actually_do_the_thing</a:t>
            </a:r>
            <a:endParaRPr lang="en-US" sz="2000" dirty="0"/>
          </a:p>
          <a:p>
            <a:pPr marL="514350" indent="-514350">
              <a:buAutoNum type="arabicPeriod"/>
            </a:pPr>
            <a:r>
              <a:rPr lang="en-US" sz="2000" dirty="0" err="1"/>
              <a:t>mark_thing_as_done</a:t>
            </a: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CD8D1C-C3EB-720C-8FDB-151386E2F6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feed_cat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B8F8AD-F1B3-7D23-5476-75E3A83E0BF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2000" dirty="0" err="1"/>
              <a:t>check_if_cat_fed</a:t>
            </a:r>
            <a:endParaRPr lang="en-US" sz="2000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000" dirty="0" err="1"/>
              <a:t>add_food_to_bowl</a:t>
            </a:r>
            <a:endParaRPr lang="en-US" sz="2000" dirty="0"/>
          </a:p>
          <a:p>
            <a:pPr marL="514350" indent="-514350">
              <a:buAutoNum type="arabicPeriod"/>
            </a:pPr>
            <a:r>
              <a:rPr lang="en-US" sz="2000" dirty="0" err="1"/>
              <a:t>mark_cat_as_fed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3428766-308E-13EA-F6CF-C1A99F169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Graphic 9" descr="Kitten outline">
            <a:extLst>
              <a:ext uri="{FF2B5EF4-FFF2-40B4-BE49-F238E27FC236}">
                <a16:creationId xmlns:a16="http://schemas.microsoft.com/office/drawing/2014/main" id="{4DCBD321-B703-F277-CA7C-0210589A46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60888" y="451881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19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8E12C-E47B-5052-A1A1-E94E9C336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715B5C2-D55B-8AA7-0BB8-71A8B2EF2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!!dt_title">
            <a:extLst>
              <a:ext uri="{FF2B5EF4-FFF2-40B4-BE49-F238E27FC236}">
                <a16:creationId xmlns:a16="http://schemas.microsoft.com/office/drawing/2014/main" id="{CE807576-95A2-2662-91FB-A1A422340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do_thing</a:t>
            </a:r>
            <a:endParaRPr lang="en-US" dirty="0"/>
          </a:p>
        </p:txBody>
      </p:sp>
      <p:sp>
        <p:nvSpPr>
          <p:cNvPr id="7" name="!!do_thing">
            <a:extLst>
              <a:ext uri="{FF2B5EF4-FFF2-40B4-BE49-F238E27FC236}">
                <a16:creationId xmlns:a16="http://schemas.microsoft.com/office/drawing/2014/main" id="{73422B2E-6618-69F3-2084-D39DA31078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2000" dirty="0" err="1"/>
              <a:t>check_if_thing_marked_done</a:t>
            </a:r>
            <a:endParaRPr lang="en-US" sz="2000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000" dirty="0" err="1"/>
              <a:t>actually_do_the_thing</a:t>
            </a:r>
            <a:endParaRPr lang="en-US" sz="2000" dirty="0"/>
          </a:p>
          <a:p>
            <a:pPr marL="514350" indent="-514350">
              <a:buAutoNum type="arabicPeriod"/>
            </a:pPr>
            <a:r>
              <a:rPr lang="en-US" sz="2000" dirty="0" err="1"/>
              <a:t>mark_thing_as_done</a:t>
            </a: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D89523-E7D1-5CE1-EA0E-3859B968A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install_app_on_device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AD792F-3B94-3438-B177-A0F061A31D6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2000" dirty="0" err="1"/>
              <a:t>check_if_app_installed</a:t>
            </a:r>
            <a:endParaRPr lang="en-US" sz="2000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000" dirty="0" err="1"/>
              <a:t>send_install_cmd_to_device</a:t>
            </a:r>
            <a:endParaRPr lang="en-US" sz="2000" dirty="0"/>
          </a:p>
          <a:p>
            <a:pPr marL="514350" indent="-514350">
              <a:buAutoNum type="arabicPeriod"/>
            </a:pPr>
            <a:r>
              <a:rPr lang="en-US" sz="2000" dirty="0" err="1"/>
              <a:t>mark_as_installed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05139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" val="bl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CEAN" val="Indian"/>
  <p:tag name="PLANET" val="Jupiter"/>
  <p:tag name="CONTINENT" val="Antarctic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ER_TAG_SMARTER TAGS" val="1"/>
  <p:tag name="SMARTER_TAG_NEW TAG" val="1"/>
</p:tagLst>
</file>

<file path=ppt/theme/theme1.xml><?xml version="1.0" encoding="utf-8"?>
<a:theme xmlns:a="http://schemas.openxmlformats.org/drawingml/2006/main" name="Code slides">
  <a:themeElements>
    <a:clrScheme name="Software Presentation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000000"/>
      </a:accent5>
      <a:accent6>
        <a:srgbClr val="70AD47"/>
      </a:accent6>
      <a:hlink>
        <a:srgbClr val="0563C1"/>
      </a:hlink>
      <a:folHlink>
        <a:srgbClr val="954F72"/>
      </a:folHlink>
    </a:clrScheme>
    <a:fontScheme name="Code">
      <a:majorFont>
        <a:latin typeface="Consolas"/>
        <a:ea typeface=""/>
        <a:cs typeface=""/>
      </a:majorFont>
      <a:minorFont>
        <a:latin typeface="Consolas"/>
        <a:ea typeface=""/>
        <a:cs typeface="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 cmpd="dbl">
          <a:tailEnd type="triangle" w="sm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eta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2013 - 2022 Theme">
  <a:themeElements>
    <a:clrScheme name="Software Presentation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000000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ommissioner"/>
        <a:ea typeface=""/>
        <a:cs typeface=""/>
      </a:majorFont>
      <a:minorFont>
        <a:latin typeface="Commissioner Medium"/>
        <a:ea typeface=""/>
        <a:cs typeface="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75FCDDD-4A57-44A9-BAED-8DAEF384C02E}">
  <we:reference id="wa104380862" version="1.5.0.0" store="en-US" storeType="OMEX"/>
  <we:alternateReferences>
    <we:reference id="wa104380862" version="1.5.0.0" store="WA104380862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109905</TotalTime>
  <Words>3374</Words>
  <Application>Microsoft Office PowerPoint</Application>
  <PresentationFormat>Widescreen</PresentationFormat>
  <Paragraphs>723</Paragraphs>
  <Slides>73</Slides>
  <Notes>57</Notes>
  <HiddenSlides>2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73</vt:i4>
      </vt:variant>
    </vt:vector>
  </HeadingPairs>
  <TitlesOfParts>
    <vt:vector size="84" baseType="lpstr">
      <vt:lpstr>Calibri</vt:lpstr>
      <vt:lpstr>Aptos</vt:lpstr>
      <vt:lpstr>Commissioner</vt:lpstr>
      <vt:lpstr>Arial</vt:lpstr>
      <vt:lpstr>Consolas</vt:lpstr>
      <vt:lpstr>Sometype Mono</vt:lpstr>
      <vt:lpstr>Aptos Display</vt:lpstr>
      <vt:lpstr>Commissioner Medium</vt:lpstr>
      <vt:lpstr>Code slides</vt:lpstr>
      <vt:lpstr>Metaslides</vt:lpstr>
      <vt:lpstr>Office 2013 - 2022 Theme</vt:lpstr>
      <vt:lpstr>How to find bugs in systems that don't exist</vt:lpstr>
      <vt:lpstr>do_thing (v 0.1)</vt:lpstr>
      <vt:lpstr>do_thing (v 0.1)</vt:lpstr>
      <vt:lpstr>do_thing (v 0.2)</vt:lpstr>
      <vt:lpstr>do_thing (v 0.2)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Formal methods</vt:lpstr>
      <vt:lpstr>Topic Outline</vt:lpstr>
      <vt:lpstr>Topic Outline</vt:lpstr>
      <vt:lpstr>www.hillelwayne.com/talks/craft26</vt:lpstr>
      <vt:lpstr>Properties</vt:lpstr>
      <vt:lpstr>Property</vt:lpstr>
      <vt:lpstr>PowerPoint Presentation</vt:lpstr>
      <vt:lpstr>Some properties are stronger than others.</vt:lpstr>
      <vt:lpstr>P =&gt; Q</vt:lpstr>
      <vt:lpstr>PowerPoint Presentation</vt:lpstr>
      <vt:lpstr>PowerPoint Presentation</vt:lpstr>
      <vt:lpstr>PowerPoint Presentation</vt:lpstr>
      <vt:lpstr>PowerPoint Presentation</vt:lpstr>
      <vt:lpstr>Strong properties show that a system is correct.   Weak properties show why a system is incorrect.</vt:lpstr>
      <vt:lpstr>An abstraction is weaker than an implementation.</vt:lpstr>
      <vt:lpstr>PowerPoint Presentation</vt:lpstr>
      <vt:lpstr>Abstraction</vt:lpstr>
      <vt:lpstr>Abstracting the thing doer</vt:lpstr>
      <vt:lpstr>Concept abstraction</vt:lpstr>
      <vt:lpstr>Data abstraction</vt:lpstr>
      <vt:lpstr>Nondeterminism abstraction</vt:lpstr>
      <vt:lpstr>Nondeterminism abstraction</vt:lpstr>
      <vt:lpstr>Verification</vt:lpstr>
      <vt:lpstr>Verifying the thing doer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Adversarial Nondeterminism</vt:lpstr>
      <vt:lpstr>PowerPoint Presentation</vt:lpstr>
      <vt:lpstr>PowerPoint Presentation</vt:lpstr>
      <vt:lpstr>PowerPoint Presentation</vt:lpstr>
      <vt:lpstr>Environment</vt:lpstr>
      <vt:lpstr>Assumption: what must be true for our system to work. </vt:lpstr>
      <vt:lpstr>PowerPoint Presentation</vt:lpstr>
      <vt:lpstr>Properties of Assumptions</vt:lpstr>
      <vt:lpstr>PowerPoint Presentation</vt:lpstr>
      <vt:lpstr>PowerPoint Presentation</vt:lpstr>
      <vt:lpstr>Properties of Assumptions</vt:lpstr>
      <vt:lpstr>PowerPoint Presentation</vt:lpstr>
      <vt:lpstr>PowerPoint Presentation</vt:lpstr>
      <vt:lpstr>PowerPoint Presentation</vt:lpstr>
      <vt:lpstr>PowerPoint Presentation</vt:lpstr>
      <vt:lpstr>Properties of Assumptions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Properties of Assumptions</vt:lpstr>
      <vt:lpstr>PowerPoint Presentation</vt:lpstr>
      <vt:lpstr>Properties of Assumptions</vt:lpstr>
      <vt:lpstr>Summary</vt:lpstr>
      <vt:lpstr>www.learntla.com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 we really engineers?</dc:title>
  <dc:creator>Hillel Wayne</dc:creator>
  <cp:lastModifiedBy>Hillel Wayne</cp:lastModifiedBy>
  <cp:revision>1070</cp:revision>
  <dcterms:created xsi:type="dcterms:W3CDTF">2020-06-11T00:27:19Z</dcterms:created>
  <dcterms:modified xsi:type="dcterms:W3CDTF">2026-06-04T07:20:24Z</dcterms:modified>
</cp:coreProperties>
</file>